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8800425" cy="43200638"/>
  <p:notesSz cx="6858000" cy="9144000"/>
  <p:defaultTextStyle>
    <a:defPPr>
      <a:defRPr lang="pt-BR"/>
    </a:defPPr>
    <a:lvl1pPr marL="0" algn="l" defTabSz="3455721" rtl="0" eaLnBrk="1" latinLnBrk="0" hangingPunct="1">
      <a:defRPr sz="6761" kern="1200">
        <a:solidFill>
          <a:schemeClr val="tx1"/>
        </a:solidFill>
        <a:latin typeface="+mn-lt"/>
        <a:ea typeface="+mn-ea"/>
        <a:cs typeface="+mn-cs"/>
      </a:defRPr>
    </a:lvl1pPr>
    <a:lvl2pPr marL="1727861" algn="l" defTabSz="3455721" rtl="0" eaLnBrk="1" latinLnBrk="0" hangingPunct="1">
      <a:defRPr sz="6761" kern="1200">
        <a:solidFill>
          <a:schemeClr val="tx1"/>
        </a:solidFill>
        <a:latin typeface="+mn-lt"/>
        <a:ea typeface="+mn-ea"/>
        <a:cs typeface="+mn-cs"/>
      </a:defRPr>
    </a:lvl2pPr>
    <a:lvl3pPr marL="3455721" algn="l" defTabSz="3455721" rtl="0" eaLnBrk="1" latinLnBrk="0" hangingPunct="1">
      <a:defRPr sz="6761" kern="1200">
        <a:solidFill>
          <a:schemeClr val="tx1"/>
        </a:solidFill>
        <a:latin typeface="+mn-lt"/>
        <a:ea typeface="+mn-ea"/>
        <a:cs typeface="+mn-cs"/>
      </a:defRPr>
    </a:lvl3pPr>
    <a:lvl4pPr marL="5183584" algn="l" defTabSz="3455721" rtl="0" eaLnBrk="1" latinLnBrk="0" hangingPunct="1">
      <a:defRPr sz="6761" kern="1200">
        <a:solidFill>
          <a:schemeClr val="tx1"/>
        </a:solidFill>
        <a:latin typeface="+mn-lt"/>
        <a:ea typeface="+mn-ea"/>
        <a:cs typeface="+mn-cs"/>
      </a:defRPr>
    </a:lvl4pPr>
    <a:lvl5pPr marL="6911444" algn="l" defTabSz="3455721" rtl="0" eaLnBrk="1" latinLnBrk="0" hangingPunct="1">
      <a:defRPr sz="6761" kern="1200">
        <a:solidFill>
          <a:schemeClr val="tx1"/>
        </a:solidFill>
        <a:latin typeface="+mn-lt"/>
        <a:ea typeface="+mn-ea"/>
        <a:cs typeface="+mn-cs"/>
      </a:defRPr>
    </a:lvl5pPr>
    <a:lvl6pPr marL="8639305" algn="l" defTabSz="3455721" rtl="0" eaLnBrk="1" latinLnBrk="0" hangingPunct="1">
      <a:defRPr sz="6761" kern="1200">
        <a:solidFill>
          <a:schemeClr val="tx1"/>
        </a:solidFill>
        <a:latin typeface="+mn-lt"/>
        <a:ea typeface="+mn-ea"/>
        <a:cs typeface="+mn-cs"/>
      </a:defRPr>
    </a:lvl6pPr>
    <a:lvl7pPr marL="10367166" algn="l" defTabSz="3455721" rtl="0" eaLnBrk="1" latinLnBrk="0" hangingPunct="1">
      <a:defRPr sz="6761" kern="1200">
        <a:solidFill>
          <a:schemeClr val="tx1"/>
        </a:solidFill>
        <a:latin typeface="+mn-lt"/>
        <a:ea typeface="+mn-ea"/>
        <a:cs typeface="+mn-cs"/>
      </a:defRPr>
    </a:lvl7pPr>
    <a:lvl8pPr marL="12095026" algn="l" defTabSz="3455721" rtl="0" eaLnBrk="1" latinLnBrk="0" hangingPunct="1">
      <a:defRPr sz="6761" kern="1200">
        <a:solidFill>
          <a:schemeClr val="tx1"/>
        </a:solidFill>
        <a:latin typeface="+mn-lt"/>
        <a:ea typeface="+mn-ea"/>
        <a:cs typeface="+mn-cs"/>
      </a:defRPr>
    </a:lvl8pPr>
    <a:lvl9pPr marL="13822887" algn="l" defTabSz="3455721" rtl="0" eaLnBrk="1" latinLnBrk="0" hangingPunct="1">
      <a:defRPr sz="67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7" userDrawn="1">
          <p15:clr>
            <a:srgbClr val="A4A3A4"/>
          </p15:clr>
        </p15:guide>
        <p15:guide id="2" pos="9069" userDrawn="1">
          <p15:clr>
            <a:srgbClr val="A4A3A4"/>
          </p15:clr>
        </p15:guide>
        <p15:guide id="3" orient="horz" pos="13606" userDrawn="1">
          <p15:clr>
            <a:srgbClr val="A4A3A4"/>
          </p15:clr>
        </p15:guide>
        <p15:guide id="4" pos="90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visor" initials="R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FF6600"/>
    <a:srgbClr val="00CC00"/>
    <a:srgbClr val="00CCFF"/>
    <a:srgbClr val="FF0066"/>
    <a:srgbClr val="00CC99"/>
    <a:srgbClr val="169888"/>
    <a:srgbClr val="128C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309" autoAdjust="0"/>
    <p:restoredTop sz="94660" autoAdjust="0"/>
  </p:normalViewPr>
  <p:slideViewPr>
    <p:cSldViewPr snapToGrid="0">
      <p:cViewPr varScale="1">
        <p:scale>
          <a:sx n="12" d="100"/>
          <a:sy n="12" d="100"/>
        </p:scale>
        <p:origin x="2778" y="-24"/>
      </p:cViewPr>
      <p:guideLst>
        <p:guide orient="horz" pos="11337"/>
        <p:guide pos="9069"/>
        <p:guide orient="horz" pos="13606"/>
        <p:guide pos="90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0E2C28-831C-465E-9081-791A75AC8D96}" type="doc">
      <dgm:prSet loTypeId="urn:microsoft.com/office/officeart/2005/8/layout/hProcess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t-BR"/>
        </a:p>
      </dgm:t>
    </dgm:pt>
    <dgm:pt modelId="{0AF802AC-98FB-4D7E-B708-AB96CC02A018}">
      <dgm:prSet phldrT="[Texto]" custT="1"/>
      <dgm:spPr>
        <a:solidFill>
          <a:srgbClr val="FF0066"/>
        </a:solidFill>
        <a:ln>
          <a:solidFill>
            <a:srgbClr val="FF0066"/>
          </a:solidFill>
        </a:ln>
      </dgm:spPr>
      <dgm:t>
        <a:bodyPr/>
        <a:lstStyle/>
        <a:p>
          <a:r>
            <a:rPr lang="pt-BR" sz="2300" dirty="0" smtClean="0">
              <a:latin typeface="Arial" pitchFamily="34" charset="0"/>
              <a:cs typeface="Arial" pitchFamily="34" charset="0"/>
            </a:rPr>
            <a:t>Ponto de Partida</a:t>
          </a:r>
          <a:endParaRPr lang="pt-BR" sz="2300" dirty="0">
            <a:latin typeface="Arial" pitchFamily="34" charset="0"/>
            <a:cs typeface="Arial" pitchFamily="34" charset="0"/>
          </a:endParaRPr>
        </a:p>
      </dgm:t>
    </dgm:pt>
    <dgm:pt modelId="{7FA2DF8F-8BB1-4BE8-9B33-91910958CAC7}" type="parTrans" cxnId="{7D47B55A-1DEB-419A-8A9A-760721A7C033}">
      <dgm:prSet/>
      <dgm:spPr/>
      <dgm:t>
        <a:bodyPr/>
        <a:lstStyle/>
        <a:p>
          <a:endParaRPr lang="pt-BR"/>
        </a:p>
      </dgm:t>
    </dgm:pt>
    <dgm:pt modelId="{AB3DF153-7C88-423B-94CC-2AD4C5F0F279}" type="sibTrans" cxnId="{7D47B55A-1DEB-419A-8A9A-760721A7C033}">
      <dgm:prSet/>
      <dgm:spPr>
        <a:solidFill>
          <a:srgbClr val="FF0066"/>
        </a:solidFill>
        <a:ln>
          <a:solidFill>
            <a:srgbClr val="FF0066"/>
          </a:solidFill>
        </a:ln>
      </dgm:spPr>
      <dgm:t>
        <a:bodyPr/>
        <a:lstStyle/>
        <a:p>
          <a:endParaRPr lang="pt-BR"/>
        </a:p>
      </dgm:t>
    </dgm:pt>
    <dgm:pt modelId="{2B57459D-43C2-4ACB-AAF9-CEDCF2119DB8}">
      <dgm:prSet phldrT="[Texto]"/>
      <dgm:spPr>
        <a:ln>
          <a:solidFill>
            <a:srgbClr val="FF0066"/>
          </a:solidFill>
        </a:ln>
      </dgm:spPr>
      <dgm:t>
        <a:bodyPr/>
        <a:lstStyle/>
        <a:p>
          <a:pPr algn="ctr"/>
          <a:r>
            <a:rPr lang="pt-BR" dirty="0" smtClean="0">
              <a:latin typeface="Times New Roman" pitchFamily="18" charset="0"/>
              <a:cs typeface="Times New Roman" pitchFamily="18" charset="0"/>
            </a:rPr>
            <a:t>Petróleo como Tema Gerador para a abordagem do conteúdo de Hidrocarbonetos.</a:t>
          </a:r>
          <a:endParaRPr lang="pt-BR" dirty="0">
            <a:latin typeface="Times New Roman" pitchFamily="18" charset="0"/>
            <a:cs typeface="Times New Roman" pitchFamily="18" charset="0"/>
          </a:endParaRPr>
        </a:p>
      </dgm:t>
    </dgm:pt>
    <dgm:pt modelId="{2FFDCA1A-1CE9-4825-A8A0-0DEF0D12738D}" type="parTrans" cxnId="{6FC13619-41E3-4B39-8ADC-ECF3891BDADE}">
      <dgm:prSet/>
      <dgm:spPr/>
      <dgm:t>
        <a:bodyPr/>
        <a:lstStyle/>
        <a:p>
          <a:endParaRPr lang="pt-BR"/>
        </a:p>
      </dgm:t>
    </dgm:pt>
    <dgm:pt modelId="{7FD8295C-9CFC-4BBB-95E9-B9A466A2E9A3}" type="sibTrans" cxnId="{6FC13619-41E3-4B39-8ADC-ECF3891BDADE}">
      <dgm:prSet/>
      <dgm:spPr/>
      <dgm:t>
        <a:bodyPr/>
        <a:lstStyle/>
        <a:p>
          <a:endParaRPr lang="pt-BR"/>
        </a:p>
      </dgm:t>
    </dgm:pt>
    <dgm:pt modelId="{6649EE03-6E14-46A0-9A5F-969E2FA93280}">
      <dgm:prSet phldrT="[Texto]" custT="1"/>
      <dgm:spPr>
        <a:solidFill>
          <a:srgbClr val="00CCFF"/>
        </a:solidFill>
        <a:ln>
          <a:solidFill>
            <a:srgbClr val="00CCFF"/>
          </a:solidFill>
        </a:ln>
      </dgm:spPr>
      <dgm:t>
        <a:bodyPr/>
        <a:lstStyle/>
        <a:p>
          <a:r>
            <a:rPr lang="pt-BR" sz="2500" dirty="0" smtClean="0">
              <a:latin typeface="Arial" pitchFamily="34" charset="0"/>
              <a:cs typeface="Arial" pitchFamily="34" charset="0"/>
            </a:rPr>
            <a:t>Estratégia</a:t>
          </a:r>
          <a:endParaRPr lang="pt-BR" sz="2500" dirty="0">
            <a:latin typeface="Arial" pitchFamily="34" charset="0"/>
            <a:cs typeface="Arial" pitchFamily="34" charset="0"/>
          </a:endParaRPr>
        </a:p>
      </dgm:t>
    </dgm:pt>
    <dgm:pt modelId="{9DF0779B-183A-4024-9871-42712EA0AB29}" type="parTrans" cxnId="{A052C733-6258-429E-B21B-D51F601DBF8A}">
      <dgm:prSet/>
      <dgm:spPr/>
      <dgm:t>
        <a:bodyPr/>
        <a:lstStyle/>
        <a:p>
          <a:endParaRPr lang="pt-BR"/>
        </a:p>
      </dgm:t>
    </dgm:pt>
    <dgm:pt modelId="{536B8A1A-B0BF-4B06-BFB4-7FE29A189DBB}" type="sibTrans" cxnId="{A052C733-6258-429E-B21B-D51F601DBF8A}">
      <dgm:prSet/>
      <dgm:spPr>
        <a:solidFill>
          <a:srgbClr val="00CCFF"/>
        </a:solidFill>
        <a:ln>
          <a:solidFill>
            <a:srgbClr val="00CCFF"/>
          </a:solidFill>
        </a:ln>
      </dgm:spPr>
      <dgm:t>
        <a:bodyPr/>
        <a:lstStyle/>
        <a:p>
          <a:endParaRPr lang="pt-BR"/>
        </a:p>
      </dgm:t>
    </dgm:pt>
    <dgm:pt modelId="{84760B1A-3EF0-41BA-A48A-A018E3908CD6}">
      <dgm:prSet phldrT="[Texto]"/>
      <dgm:spPr>
        <a:noFill/>
        <a:ln>
          <a:solidFill>
            <a:srgbClr val="00CCFF"/>
          </a:solidFill>
        </a:ln>
      </dgm:spPr>
      <dgm:t>
        <a:bodyPr/>
        <a:lstStyle/>
        <a:p>
          <a:pPr algn="ctr"/>
          <a:r>
            <a:rPr lang="pt-BR" dirty="0" smtClean="0">
              <a:latin typeface="Times New Roman" pitchFamily="18" charset="0"/>
              <a:cs typeface="Times New Roman" pitchFamily="18" charset="0"/>
            </a:rPr>
            <a:t>Pedir aos alunos que fizessem perguntas sobre o que gostariam de saber sobre o tema.</a:t>
          </a:r>
          <a:endParaRPr lang="pt-BR" dirty="0">
            <a:latin typeface="Times New Roman" pitchFamily="18" charset="0"/>
            <a:cs typeface="Times New Roman" pitchFamily="18" charset="0"/>
          </a:endParaRPr>
        </a:p>
      </dgm:t>
    </dgm:pt>
    <dgm:pt modelId="{6CC3AA4E-0391-4819-BC78-50FDE22DB4FF}" type="parTrans" cxnId="{61B9ED83-A7F0-48DE-9D9C-F3841927A6C1}">
      <dgm:prSet/>
      <dgm:spPr/>
      <dgm:t>
        <a:bodyPr/>
        <a:lstStyle/>
        <a:p>
          <a:endParaRPr lang="pt-BR"/>
        </a:p>
      </dgm:t>
    </dgm:pt>
    <dgm:pt modelId="{D27EDBB2-A1D5-4263-B682-7AA1785A6B07}" type="sibTrans" cxnId="{61B9ED83-A7F0-48DE-9D9C-F3841927A6C1}">
      <dgm:prSet/>
      <dgm:spPr/>
      <dgm:t>
        <a:bodyPr/>
        <a:lstStyle/>
        <a:p>
          <a:endParaRPr lang="pt-BR"/>
        </a:p>
      </dgm:t>
    </dgm:pt>
    <dgm:pt modelId="{06ED70E1-0996-4890-9D4C-6C9797F65CE1}">
      <dgm:prSet phldrT="[Texto]" custT="1"/>
      <dgm:spPr>
        <a:solidFill>
          <a:srgbClr val="FF6600"/>
        </a:solidFill>
        <a:ln>
          <a:solidFill>
            <a:srgbClr val="FF6600"/>
          </a:solidFill>
        </a:ln>
      </dgm:spPr>
      <dgm:t>
        <a:bodyPr/>
        <a:lstStyle/>
        <a:p>
          <a:r>
            <a:rPr lang="pt-BR" sz="2500" dirty="0" smtClean="0">
              <a:latin typeface="Arial" pitchFamily="34" charset="0"/>
              <a:cs typeface="Arial" pitchFamily="34" charset="0"/>
            </a:rPr>
            <a:t>Produto</a:t>
          </a:r>
          <a:endParaRPr lang="pt-BR" sz="2500" dirty="0">
            <a:latin typeface="Arial" pitchFamily="34" charset="0"/>
            <a:cs typeface="Arial" pitchFamily="34" charset="0"/>
          </a:endParaRPr>
        </a:p>
      </dgm:t>
    </dgm:pt>
    <dgm:pt modelId="{B3D6CBB2-0CE8-4AED-A6DC-D0A7D5D499EA}" type="parTrans" cxnId="{0F0DB798-A5A0-4A6B-AF1B-BB4F7D64073D}">
      <dgm:prSet/>
      <dgm:spPr/>
      <dgm:t>
        <a:bodyPr/>
        <a:lstStyle/>
        <a:p>
          <a:endParaRPr lang="pt-BR"/>
        </a:p>
      </dgm:t>
    </dgm:pt>
    <dgm:pt modelId="{D1D19C83-7C63-40F4-BD40-C7AB0C591B96}" type="sibTrans" cxnId="{0F0DB798-A5A0-4A6B-AF1B-BB4F7D64073D}">
      <dgm:prSet/>
      <dgm:spPr/>
      <dgm:t>
        <a:bodyPr/>
        <a:lstStyle/>
        <a:p>
          <a:endParaRPr lang="pt-BR"/>
        </a:p>
      </dgm:t>
    </dgm:pt>
    <dgm:pt modelId="{B3F61439-D39C-4D0F-B367-BE9850C07BA1}">
      <dgm:prSet phldrT="[Texto]" custT="1"/>
      <dgm:spPr>
        <a:noFill/>
        <a:ln>
          <a:solidFill>
            <a:srgbClr val="FF6600"/>
          </a:solidFill>
        </a:ln>
      </dgm:spPr>
      <dgm:t>
        <a:bodyPr/>
        <a:lstStyle/>
        <a:p>
          <a:pPr algn="ctr"/>
          <a:endParaRPr lang="pt-BR" sz="3200" dirty="0">
            <a:latin typeface="Times New Roman" pitchFamily="18" charset="0"/>
            <a:cs typeface="Times New Roman" pitchFamily="18" charset="0"/>
          </a:endParaRPr>
        </a:p>
      </dgm:t>
    </dgm:pt>
    <dgm:pt modelId="{A7FFEE47-C3DF-4B29-8D7B-3360AB8D1794}" type="parTrans" cxnId="{F68C3FCD-A7F5-436C-BB02-FF53AA2FEFAD}">
      <dgm:prSet/>
      <dgm:spPr/>
      <dgm:t>
        <a:bodyPr/>
        <a:lstStyle/>
        <a:p>
          <a:endParaRPr lang="pt-BR"/>
        </a:p>
      </dgm:t>
    </dgm:pt>
    <dgm:pt modelId="{A3B8B7E0-C5EF-4F87-880B-1E9700F4B9B4}" type="sibTrans" cxnId="{F68C3FCD-A7F5-436C-BB02-FF53AA2FEFAD}">
      <dgm:prSet/>
      <dgm:spPr/>
      <dgm:t>
        <a:bodyPr/>
        <a:lstStyle/>
        <a:p>
          <a:endParaRPr lang="pt-BR"/>
        </a:p>
      </dgm:t>
    </dgm:pt>
    <dgm:pt modelId="{E83F9DE6-A272-48E2-92AC-734F9E034AF1}">
      <dgm:prSet custT="1"/>
      <dgm:spPr>
        <a:solidFill>
          <a:srgbClr val="00CC00"/>
        </a:solidFill>
        <a:ln>
          <a:solidFill>
            <a:srgbClr val="00CC00"/>
          </a:solidFill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300" dirty="0" smtClean="0">
              <a:latin typeface="Arial" pitchFamily="34" charset="0"/>
              <a:cs typeface="Arial" pitchFamily="34" charset="0"/>
            </a:rPr>
            <a:t>Análise</a:t>
          </a:r>
          <a:endParaRPr lang="pt-BR" sz="2300" dirty="0"/>
        </a:p>
      </dgm:t>
    </dgm:pt>
    <dgm:pt modelId="{FE48E4FC-A408-4C2D-BCD3-2D13B026CD1C}" type="parTrans" cxnId="{5816A84F-5BD7-44FF-90DF-64D48D997A81}">
      <dgm:prSet/>
      <dgm:spPr/>
      <dgm:t>
        <a:bodyPr/>
        <a:lstStyle/>
        <a:p>
          <a:endParaRPr lang="pt-BR"/>
        </a:p>
      </dgm:t>
    </dgm:pt>
    <dgm:pt modelId="{A410F2FA-A5BC-4E62-BF72-A28F9833B79F}" type="sibTrans" cxnId="{5816A84F-5BD7-44FF-90DF-64D48D997A81}">
      <dgm:prSet/>
      <dgm:spPr>
        <a:solidFill>
          <a:srgbClr val="00CC00"/>
        </a:solidFill>
        <a:ln>
          <a:solidFill>
            <a:srgbClr val="00CC00"/>
          </a:solidFill>
        </a:ln>
      </dgm:spPr>
      <dgm:t>
        <a:bodyPr/>
        <a:lstStyle/>
        <a:p>
          <a:endParaRPr lang="pt-BR"/>
        </a:p>
      </dgm:t>
    </dgm:pt>
    <dgm:pt modelId="{AE2A78B5-9A76-4981-B775-28A275C974CA}">
      <dgm:prSet/>
      <dgm:spPr>
        <a:ln>
          <a:solidFill>
            <a:srgbClr val="00CC00"/>
          </a:solidFill>
        </a:ln>
      </dgm:spPr>
      <dgm:t>
        <a:bodyPr/>
        <a:lstStyle/>
        <a:p>
          <a:r>
            <a:rPr lang="pt-BR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As perguntas foram analisadas e categorizadas segundo a Análise Textual Discursiva</a:t>
          </a:r>
          <a:endParaRPr lang="pt-B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3AD17E-CBB3-427E-8FF6-FEBC634CE7ED}" type="parTrans" cxnId="{0CE0DFF6-9CF4-41CE-AE6A-980592A03E9B}">
      <dgm:prSet/>
      <dgm:spPr/>
      <dgm:t>
        <a:bodyPr/>
        <a:lstStyle/>
        <a:p>
          <a:endParaRPr lang="pt-BR"/>
        </a:p>
      </dgm:t>
    </dgm:pt>
    <dgm:pt modelId="{F36A9BB8-24D2-4F37-8B1E-5863D14F308E}" type="sibTrans" cxnId="{0CE0DFF6-9CF4-41CE-AE6A-980592A03E9B}">
      <dgm:prSet/>
      <dgm:spPr/>
      <dgm:t>
        <a:bodyPr/>
        <a:lstStyle/>
        <a:p>
          <a:endParaRPr lang="pt-BR"/>
        </a:p>
      </dgm:t>
    </dgm:pt>
    <dgm:pt modelId="{301796CD-0F75-4424-97A3-4691AF547728}" type="pres">
      <dgm:prSet presAssocID="{ED0E2C28-831C-465E-9081-791A75AC8D9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C565DFB-ED5E-4BA0-960E-9E986F7FF7C3}" type="pres">
      <dgm:prSet presAssocID="{ED0E2C28-831C-465E-9081-791A75AC8D96}" presName="tSp" presStyleCnt="0"/>
      <dgm:spPr/>
      <dgm:t>
        <a:bodyPr/>
        <a:lstStyle/>
        <a:p>
          <a:endParaRPr lang="pt-BR"/>
        </a:p>
      </dgm:t>
    </dgm:pt>
    <dgm:pt modelId="{9486ACB2-E404-4C46-832C-DCB6116A8137}" type="pres">
      <dgm:prSet presAssocID="{ED0E2C28-831C-465E-9081-791A75AC8D96}" presName="bSp" presStyleCnt="0"/>
      <dgm:spPr/>
      <dgm:t>
        <a:bodyPr/>
        <a:lstStyle/>
        <a:p>
          <a:endParaRPr lang="pt-BR"/>
        </a:p>
      </dgm:t>
    </dgm:pt>
    <dgm:pt modelId="{676FF1C0-53F2-4363-AFEE-6A43872B8102}" type="pres">
      <dgm:prSet presAssocID="{ED0E2C28-831C-465E-9081-791A75AC8D96}" presName="process" presStyleCnt="0"/>
      <dgm:spPr/>
      <dgm:t>
        <a:bodyPr/>
        <a:lstStyle/>
        <a:p>
          <a:endParaRPr lang="pt-BR"/>
        </a:p>
      </dgm:t>
    </dgm:pt>
    <dgm:pt modelId="{4E4F6F83-D848-44A3-9C10-3145352865BA}" type="pres">
      <dgm:prSet presAssocID="{0AF802AC-98FB-4D7E-B708-AB96CC02A018}" presName="composite1" presStyleCnt="0"/>
      <dgm:spPr/>
      <dgm:t>
        <a:bodyPr/>
        <a:lstStyle/>
        <a:p>
          <a:endParaRPr lang="pt-BR"/>
        </a:p>
      </dgm:t>
    </dgm:pt>
    <dgm:pt modelId="{9BCF2025-E1A7-48FF-8BB9-252A505F4E9C}" type="pres">
      <dgm:prSet presAssocID="{0AF802AC-98FB-4D7E-B708-AB96CC02A018}" presName="dummyNode1" presStyleLbl="node1" presStyleIdx="0" presStyleCnt="4"/>
      <dgm:spPr/>
      <dgm:t>
        <a:bodyPr/>
        <a:lstStyle/>
        <a:p>
          <a:endParaRPr lang="pt-BR"/>
        </a:p>
      </dgm:t>
    </dgm:pt>
    <dgm:pt modelId="{FF8DEB1B-AE3A-4602-9F4B-1B6BD87EF987}" type="pres">
      <dgm:prSet presAssocID="{0AF802AC-98FB-4D7E-B708-AB96CC02A018}" presName="childNode1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1226CD6-7BB7-4775-A1C0-28BDCC2D47B9}" type="pres">
      <dgm:prSet presAssocID="{0AF802AC-98FB-4D7E-B708-AB96CC02A018}" presName="childNode1tx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9A5FD0A-7F42-43D1-8390-281BBBBAB354}" type="pres">
      <dgm:prSet presAssocID="{0AF802AC-98FB-4D7E-B708-AB96CC02A018}" presName="parentNode1" presStyleLbl="node1" presStyleIdx="0" presStyleCnt="4" custScaleY="60617" custLinFactNeighborY="4746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E3601B1-65DF-400C-AE53-A779B8B10582}" type="pres">
      <dgm:prSet presAssocID="{0AF802AC-98FB-4D7E-B708-AB96CC02A018}" presName="connSite1" presStyleCnt="0"/>
      <dgm:spPr/>
      <dgm:t>
        <a:bodyPr/>
        <a:lstStyle/>
        <a:p>
          <a:endParaRPr lang="pt-BR"/>
        </a:p>
      </dgm:t>
    </dgm:pt>
    <dgm:pt modelId="{283B0380-C542-4626-AB98-9C1158E4D8D2}" type="pres">
      <dgm:prSet presAssocID="{AB3DF153-7C88-423B-94CC-2AD4C5F0F279}" presName="Name9" presStyleLbl="sibTrans2D1" presStyleIdx="0" presStyleCnt="3" custAng="21090760" custLinFactNeighborX="5320" custLinFactNeighborY="-4788"/>
      <dgm:spPr/>
      <dgm:t>
        <a:bodyPr/>
        <a:lstStyle/>
        <a:p>
          <a:endParaRPr lang="pt-BR"/>
        </a:p>
      </dgm:t>
    </dgm:pt>
    <dgm:pt modelId="{ECE4885D-0DDC-42E0-885B-A6C9E26ACAE3}" type="pres">
      <dgm:prSet presAssocID="{6649EE03-6E14-46A0-9A5F-969E2FA93280}" presName="composite2" presStyleCnt="0"/>
      <dgm:spPr/>
      <dgm:t>
        <a:bodyPr/>
        <a:lstStyle/>
        <a:p>
          <a:endParaRPr lang="pt-BR"/>
        </a:p>
      </dgm:t>
    </dgm:pt>
    <dgm:pt modelId="{A3FD3057-D22A-4491-9CFF-348511F7569A}" type="pres">
      <dgm:prSet presAssocID="{6649EE03-6E14-46A0-9A5F-969E2FA93280}" presName="dummyNode2" presStyleLbl="node1" presStyleIdx="0" presStyleCnt="4"/>
      <dgm:spPr/>
      <dgm:t>
        <a:bodyPr/>
        <a:lstStyle/>
        <a:p>
          <a:endParaRPr lang="pt-BR"/>
        </a:p>
      </dgm:t>
    </dgm:pt>
    <dgm:pt modelId="{39166FFE-880E-45E4-97DC-901666059EC4}" type="pres">
      <dgm:prSet presAssocID="{6649EE03-6E14-46A0-9A5F-969E2FA93280}" presName="childNode2" presStyleLbl="bgAcc1" presStyleIdx="1" presStyleCnt="4" custLinFactNeighborY="1035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0F89957-0B53-499A-B26C-93079123DC82}" type="pres">
      <dgm:prSet presAssocID="{6649EE03-6E14-46A0-9A5F-969E2FA93280}" presName="childNode2tx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686FEC0-B84B-4CCC-A1A3-30D88E436710}" type="pres">
      <dgm:prSet presAssocID="{6649EE03-6E14-46A0-9A5F-969E2FA93280}" presName="parentNode2" presStyleLbl="node1" presStyleIdx="1" presStyleCnt="4" custScaleY="55555" custLinFactNeighborY="2891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DF58566-FA0D-40FA-BFDB-69C88EEEACDF}" type="pres">
      <dgm:prSet presAssocID="{6649EE03-6E14-46A0-9A5F-969E2FA93280}" presName="connSite2" presStyleCnt="0"/>
      <dgm:spPr/>
      <dgm:t>
        <a:bodyPr/>
        <a:lstStyle/>
        <a:p>
          <a:endParaRPr lang="pt-BR"/>
        </a:p>
      </dgm:t>
    </dgm:pt>
    <dgm:pt modelId="{B30D0EA7-16E2-4314-94F7-48F4A3C3C5AC}" type="pres">
      <dgm:prSet presAssocID="{536B8A1A-B0BF-4B06-BFB4-7FE29A189DBB}" presName="Name18" presStyleLbl="sibTrans2D1" presStyleIdx="1" presStyleCnt="3" custAng="613438" custLinFactNeighborX="2430" custLinFactNeighborY="3772"/>
      <dgm:spPr/>
      <dgm:t>
        <a:bodyPr/>
        <a:lstStyle/>
        <a:p>
          <a:endParaRPr lang="pt-BR"/>
        </a:p>
      </dgm:t>
    </dgm:pt>
    <dgm:pt modelId="{594E10C9-612C-4EDE-B96A-7245BA296703}" type="pres">
      <dgm:prSet presAssocID="{E83F9DE6-A272-48E2-92AC-734F9E034AF1}" presName="composite1" presStyleCnt="0"/>
      <dgm:spPr/>
    </dgm:pt>
    <dgm:pt modelId="{FF8408BA-8D34-4350-B32F-BD694A3F43A6}" type="pres">
      <dgm:prSet presAssocID="{E83F9DE6-A272-48E2-92AC-734F9E034AF1}" presName="dummyNode1" presStyleLbl="node1" presStyleIdx="1" presStyleCnt="4"/>
      <dgm:spPr/>
    </dgm:pt>
    <dgm:pt modelId="{D6D36B52-CD3B-426C-B8BE-4A3853C98696}" type="pres">
      <dgm:prSet presAssocID="{E83F9DE6-A272-48E2-92AC-734F9E034AF1}" presName="childNode1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6E922A-C07B-4B8C-AB6D-0DF1AC6142BF}" type="pres">
      <dgm:prSet presAssocID="{E83F9DE6-A272-48E2-92AC-734F9E034AF1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ADF43F6-7F59-49AF-A4ED-F27628EE023B}" type="pres">
      <dgm:prSet presAssocID="{E83F9DE6-A272-48E2-92AC-734F9E034AF1}" presName="parentNode1" presStyleLbl="node1" presStyleIdx="2" presStyleCnt="4" custScaleY="55555" custLinFactNeighborY="765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72DE03D-D777-4D55-99E4-82BB12A7FACC}" type="pres">
      <dgm:prSet presAssocID="{E83F9DE6-A272-48E2-92AC-734F9E034AF1}" presName="connSite1" presStyleCnt="0"/>
      <dgm:spPr/>
    </dgm:pt>
    <dgm:pt modelId="{6D819165-618A-48B6-ACC4-A2FDB2232951}" type="pres">
      <dgm:prSet presAssocID="{A410F2FA-A5BC-4E62-BF72-A28F9833B79F}" presName="Name9" presStyleLbl="sibTrans2D1" presStyleIdx="2" presStyleCnt="3" custAng="0" custLinFactNeighborX="-10341" custLinFactNeighborY="-10844"/>
      <dgm:spPr/>
      <dgm:t>
        <a:bodyPr/>
        <a:lstStyle/>
        <a:p>
          <a:endParaRPr lang="pt-BR"/>
        </a:p>
      </dgm:t>
    </dgm:pt>
    <dgm:pt modelId="{2522CB79-25E4-45D8-A861-078B29275A71}" type="pres">
      <dgm:prSet presAssocID="{06ED70E1-0996-4890-9D4C-6C9797F65CE1}" presName="composite2" presStyleCnt="0"/>
      <dgm:spPr/>
    </dgm:pt>
    <dgm:pt modelId="{937CC8C3-9E29-4C71-B502-E07CD16B1807}" type="pres">
      <dgm:prSet presAssocID="{06ED70E1-0996-4890-9D4C-6C9797F65CE1}" presName="dummyNode2" presStyleLbl="node1" presStyleIdx="2" presStyleCnt="4"/>
      <dgm:spPr/>
    </dgm:pt>
    <dgm:pt modelId="{709982EF-5DCA-4973-8C49-68FB77C0E225}" type="pres">
      <dgm:prSet presAssocID="{06ED70E1-0996-4890-9D4C-6C9797F65CE1}" presName="childNode2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C75540-3F0D-4FE1-A766-1C9AB658B8A2}" type="pres">
      <dgm:prSet presAssocID="{06ED70E1-0996-4890-9D4C-6C9797F65CE1}" presName="childNode2tx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0787356-3639-4AF7-94DF-23B867B0A502}" type="pres">
      <dgm:prSet presAssocID="{06ED70E1-0996-4890-9D4C-6C9797F65CE1}" presName="parentNode2" presStyleLbl="node1" presStyleIdx="3" presStyleCnt="4" custScaleY="7298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EAF3EBC-6C92-4C5E-AE77-5DAC88B7A1C3}" type="pres">
      <dgm:prSet presAssocID="{06ED70E1-0996-4890-9D4C-6C9797F65CE1}" presName="connSite2" presStyleCnt="0"/>
      <dgm:spPr/>
    </dgm:pt>
  </dgm:ptLst>
  <dgm:cxnLst>
    <dgm:cxn modelId="{7D47B55A-1DEB-419A-8A9A-760721A7C033}" srcId="{ED0E2C28-831C-465E-9081-791A75AC8D96}" destId="{0AF802AC-98FB-4D7E-B708-AB96CC02A018}" srcOrd="0" destOrd="0" parTransId="{7FA2DF8F-8BB1-4BE8-9B33-91910958CAC7}" sibTransId="{AB3DF153-7C88-423B-94CC-2AD4C5F0F279}"/>
    <dgm:cxn modelId="{CCB73334-E932-49CB-B631-55D420F04A20}" type="presOf" srcId="{B3F61439-D39C-4D0F-B367-BE9850C07BA1}" destId="{4DC75540-3F0D-4FE1-A766-1C9AB658B8A2}" srcOrd="1" destOrd="0" presId="urn:microsoft.com/office/officeart/2005/8/layout/hProcess4"/>
    <dgm:cxn modelId="{799800C8-F797-4396-BA4A-10A0A966C990}" type="presOf" srcId="{A410F2FA-A5BC-4E62-BF72-A28F9833B79F}" destId="{6D819165-618A-48B6-ACC4-A2FDB2232951}" srcOrd="0" destOrd="0" presId="urn:microsoft.com/office/officeart/2005/8/layout/hProcess4"/>
    <dgm:cxn modelId="{519F7F5D-F516-4A30-B369-58E29C1D3CB7}" type="presOf" srcId="{536B8A1A-B0BF-4B06-BFB4-7FE29A189DBB}" destId="{B30D0EA7-16E2-4314-94F7-48F4A3C3C5AC}" srcOrd="0" destOrd="0" presId="urn:microsoft.com/office/officeart/2005/8/layout/hProcess4"/>
    <dgm:cxn modelId="{DAAA64EF-E3EB-40C6-A10E-CCCF9FBC3345}" type="presOf" srcId="{84760B1A-3EF0-41BA-A48A-A018E3908CD6}" destId="{39166FFE-880E-45E4-97DC-901666059EC4}" srcOrd="0" destOrd="0" presId="urn:microsoft.com/office/officeart/2005/8/layout/hProcess4"/>
    <dgm:cxn modelId="{509662E0-EDB0-43E1-A928-49E79DDFF436}" type="presOf" srcId="{6649EE03-6E14-46A0-9A5F-969E2FA93280}" destId="{8686FEC0-B84B-4CCC-A1A3-30D88E436710}" srcOrd="0" destOrd="0" presId="urn:microsoft.com/office/officeart/2005/8/layout/hProcess4"/>
    <dgm:cxn modelId="{CD1C68B8-8C9F-4435-B464-A5C597E17034}" type="presOf" srcId="{E83F9DE6-A272-48E2-92AC-734F9E034AF1}" destId="{8ADF43F6-7F59-49AF-A4ED-F27628EE023B}" srcOrd="0" destOrd="0" presId="urn:microsoft.com/office/officeart/2005/8/layout/hProcess4"/>
    <dgm:cxn modelId="{76DAF3FD-423F-4BA5-9B87-76957A6FE3B4}" type="presOf" srcId="{2B57459D-43C2-4ACB-AAF9-CEDCF2119DB8}" destId="{91226CD6-7BB7-4775-A1C0-28BDCC2D47B9}" srcOrd="1" destOrd="0" presId="urn:microsoft.com/office/officeart/2005/8/layout/hProcess4"/>
    <dgm:cxn modelId="{A052C733-6258-429E-B21B-D51F601DBF8A}" srcId="{ED0E2C28-831C-465E-9081-791A75AC8D96}" destId="{6649EE03-6E14-46A0-9A5F-969E2FA93280}" srcOrd="1" destOrd="0" parTransId="{9DF0779B-183A-4024-9871-42712EA0AB29}" sibTransId="{536B8A1A-B0BF-4B06-BFB4-7FE29A189DBB}"/>
    <dgm:cxn modelId="{61B9ED83-A7F0-48DE-9D9C-F3841927A6C1}" srcId="{6649EE03-6E14-46A0-9A5F-969E2FA93280}" destId="{84760B1A-3EF0-41BA-A48A-A018E3908CD6}" srcOrd="0" destOrd="0" parTransId="{6CC3AA4E-0391-4819-BC78-50FDE22DB4FF}" sibTransId="{D27EDBB2-A1D5-4263-B682-7AA1785A6B07}"/>
    <dgm:cxn modelId="{5BB8CB65-BD5F-49D3-8174-6FE33CF09B00}" type="presOf" srcId="{AE2A78B5-9A76-4981-B775-28A275C974CA}" destId="{4D6E922A-C07B-4B8C-AB6D-0DF1AC6142BF}" srcOrd="1" destOrd="0" presId="urn:microsoft.com/office/officeart/2005/8/layout/hProcess4"/>
    <dgm:cxn modelId="{8DCA2942-90A2-4396-AEA3-7CAC4811897A}" type="presOf" srcId="{84760B1A-3EF0-41BA-A48A-A018E3908CD6}" destId="{10F89957-0B53-499A-B26C-93079123DC82}" srcOrd="1" destOrd="0" presId="urn:microsoft.com/office/officeart/2005/8/layout/hProcess4"/>
    <dgm:cxn modelId="{C429C636-8500-4184-8B38-E535951BC458}" type="presOf" srcId="{ED0E2C28-831C-465E-9081-791A75AC8D96}" destId="{301796CD-0F75-4424-97A3-4691AF547728}" srcOrd="0" destOrd="0" presId="urn:microsoft.com/office/officeart/2005/8/layout/hProcess4"/>
    <dgm:cxn modelId="{E955D45A-E5B0-4830-957F-1F43E867169D}" type="presOf" srcId="{06ED70E1-0996-4890-9D4C-6C9797F65CE1}" destId="{00787356-3639-4AF7-94DF-23B867B0A502}" srcOrd="0" destOrd="0" presId="urn:microsoft.com/office/officeart/2005/8/layout/hProcess4"/>
    <dgm:cxn modelId="{D5BD02F3-A689-4EF1-B4C0-F28A28FC0287}" type="presOf" srcId="{AB3DF153-7C88-423B-94CC-2AD4C5F0F279}" destId="{283B0380-C542-4626-AB98-9C1158E4D8D2}" srcOrd="0" destOrd="0" presId="urn:microsoft.com/office/officeart/2005/8/layout/hProcess4"/>
    <dgm:cxn modelId="{D0FE5E91-48D0-4FC5-AFFF-5441A1B61955}" type="presOf" srcId="{0AF802AC-98FB-4D7E-B708-AB96CC02A018}" destId="{F9A5FD0A-7F42-43D1-8390-281BBBBAB354}" srcOrd="0" destOrd="0" presId="urn:microsoft.com/office/officeart/2005/8/layout/hProcess4"/>
    <dgm:cxn modelId="{5816A84F-5BD7-44FF-90DF-64D48D997A81}" srcId="{ED0E2C28-831C-465E-9081-791A75AC8D96}" destId="{E83F9DE6-A272-48E2-92AC-734F9E034AF1}" srcOrd="2" destOrd="0" parTransId="{FE48E4FC-A408-4C2D-BCD3-2D13B026CD1C}" sibTransId="{A410F2FA-A5BC-4E62-BF72-A28F9833B79F}"/>
    <dgm:cxn modelId="{A2292674-B636-4B70-A8AE-E30E94668811}" type="presOf" srcId="{AE2A78B5-9A76-4981-B775-28A275C974CA}" destId="{D6D36B52-CD3B-426C-B8BE-4A3853C98696}" srcOrd="0" destOrd="0" presId="urn:microsoft.com/office/officeart/2005/8/layout/hProcess4"/>
    <dgm:cxn modelId="{0F0DB798-A5A0-4A6B-AF1B-BB4F7D64073D}" srcId="{ED0E2C28-831C-465E-9081-791A75AC8D96}" destId="{06ED70E1-0996-4890-9D4C-6C9797F65CE1}" srcOrd="3" destOrd="0" parTransId="{B3D6CBB2-0CE8-4AED-A6DC-D0A7D5D499EA}" sibTransId="{D1D19C83-7C63-40F4-BD40-C7AB0C591B96}"/>
    <dgm:cxn modelId="{0CE0DFF6-9CF4-41CE-AE6A-980592A03E9B}" srcId="{E83F9DE6-A272-48E2-92AC-734F9E034AF1}" destId="{AE2A78B5-9A76-4981-B775-28A275C974CA}" srcOrd="0" destOrd="0" parTransId="{CC3AD17E-CBB3-427E-8FF6-FEBC634CE7ED}" sibTransId="{F36A9BB8-24D2-4F37-8B1E-5863D14F308E}"/>
    <dgm:cxn modelId="{FE17D67B-1F82-40D4-A590-42786D723CFB}" type="presOf" srcId="{B3F61439-D39C-4D0F-B367-BE9850C07BA1}" destId="{709982EF-5DCA-4973-8C49-68FB77C0E225}" srcOrd="0" destOrd="0" presId="urn:microsoft.com/office/officeart/2005/8/layout/hProcess4"/>
    <dgm:cxn modelId="{3ECD7CF2-AEE5-447A-831A-17A310D91B33}" type="presOf" srcId="{2B57459D-43C2-4ACB-AAF9-CEDCF2119DB8}" destId="{FF8DEB1B-AE3A-4602-9F4B-1B6BD87EF987}" srcOrd="0" destOrd="0" presId="urn:microsoft.com/office/officeart/2005/8/layout/hProcess4"/>
    <dgm:cxn modelId="{6FC13619-41E3-4B39-8ADC-ECF3891BDADE}" srcId="{0AF802AC-98FB-4D7E-B708-AB96CC02A018}" destId="{2B57459D-43C2-4ACB-AAF9-CEDCF2119DB8}" srcOrd="0" destOrd="0" parTransId="{2FFDCA1A-1CE9-4825-A8A0-0DEF0D12738D}" sibTransId="{7FD8295C-9CFC-4BBB-95E9-B9A466A2E9A3}"/>
    <dgm:cxn modelId="{F68C3FCD-A7F5-436C-BB02-FF53AA2FEFAD}" srcId="{06ED70E1-0996-4890-9D4C-6C9797F65CE1}" destId="{B3F61439-D39C-4D0F-B367-BE9850C07BA1}" srcOrd="0" destOrd="0" parTransId="{A7FFEE47-C3DF-4B29-8D7B-3360AB8D1794}" sibTransId="{A3B8B7E0-C5EF-4F87-880B-1E9700F4B9B4}"/>
    <dgm:cxn modelId="{56C2C5A4-922D-4B34-AC29-9090461C4CC7}" type="presParOf" srcId="{301796CD-0F75-4424-97A3-4691AF547728}" destId="{0C565DFB-ED5E-4BA0-960E-9E986F7FF7C3}" srcOrd="0" destOrd="0" presId="urn:microsoft.com/office/officeart/2005/8/layout/hProcess4"/>
    <dgm:cxn modelId="{3F658A2D-FF0A-4CFC-B9FF-60132EF0C81E}" type="presParOf" srcId="{301796CD-0F75-4424-97A3-4691AF547728}" destId="{9486ACB2-E404-4C46-832C-DCB6116A8137}" srcOrd="1" destOrd="0" presId="urn:microsoft.com/office/officeart/2005/8/layout/hProcess4"/>
    <dgm:cxn modelId="{8F83B801-37B6-47CE-B1B3-1A0ADC39E80F}" type="presParOf" srcId="{301796CD-0F75-4424-97A3-4691AF547728}" destId="{676FF1C0-53F2-4363-AFEE-6A43872B8102}" srcOrd="2" destOrd="0" presId="urn:microsoft.com/office/officeart/2005/8/layout/hProcess4"/>
    <dgm:cxn modelId="{26D60FC6-4215-48D4-87C3-B207D657D54A}" type="presParOf" srcId="{676FF1C0-53F2-4363-AFEE-6A43872B8102}" destId="{4E4F6F83-D848-44A3-9C10-3145352865BA}" srcOrd="0" destOrd="0" presId="urn:microsoft.com/office/officeart/2005/8/layout/hProcess4"/>
    <dgm:cxn modelId="{EA46BCF7-1AF1-4CDE-A530-A7E868D0E323}" type="presParOf" srcId="{4E4F6F83-D848-44A3-9C10-3145352865BA}" destId="{9BCF2025-E1A7-48FF-8BB9-252A505F4E9C}" srcOrd="0" destOrd="0" presId="urn:microsoft.com/office/officeart/2005/8/layout/hProcess4"/>
    <dgm:cxn modelId="{F3E6CC46-0129-400F-8573-F9780ED43741}" type="presParOf" srcId="{4E4F6F83-D848-44A3-9C10-3145352865BA}" destId="{FF8DEB1B-AE3A-4602-9F4B-1B6BD87EF987}" srcOrd="1" destOrd="0" presId="urn:microsoft.com/office/officeart/2005/8/layout/hProcess4"/>
    <dgm:cxn modelId="{3824FCB1-AA8F-43F0-A1C7-394EA65853E3}" type="presParOf" srcId="{4E4F6F83-D848-44A3-9C10-3145352865BA}" destId="{91226CD6-7BB7-4775-A1C0-28BDCC2D47B9}" srcOrd="2" destOrd="0" presId="urn:microsoft.com/office/officeart/2005/8/layout/hProcess4"/>
    <dgm:cxn modelId="{B04D4D29-F82B-46F9-8866-589C7E642919}" type="presParOf" srcId="{4E4F6F83-D848-44A3-9C10-3145352865BA}" destId="{F9A5FD0A-7F42-43D1-8390-281BBBBAB354}" srcOrd="3" destOrd="0" presId="urn:microsoft.com/office/officeart/2005/8/layout/hProcess4"/>
    <dgm:cxn modelId="{5F20A239-D3FF-4739-8571-DC3D1AAE49E9}" type="presParOf" srcId="{4E4F6F83-D848-44A3-9C10-3145352865BA}" destId="{EE3601B1-65DF-400C-AE53-A779B8B10582}" srcOrd="4" destOrd="0" presId="urn:microsoft.com/office/officeart/2005/8/layout/hProcess4"/>
    <dgm:cxn modelId="{A21F48BB-BCE5-4905-8A4B-3FA89748200A}" type="presParOf" srcId="{676FF1C0-53F2-4363-AFEE-6A43872B8102}" destId="{283B0380-C542-4626-AB98-9C1158E4D8D2}" srcOrd="1" destOrd="0" presId="urn:microsoft.com/office/officeart/2005/8/layout/hProcess4"/>
    <dgm:cxn modelId="{0FAC3BB2-E075-4C14-9D12-DA8F494015C6}" type="presParOf" srcId="{676FF1C0-53F2-4363-AFEE-6A43872B8102}" destId="{ECE4885D-0DDC-42E0-885B-A6C9E26ACAE3}" srcOrd="2" destOrd="0" presId="urn:microsoft.com/office/officeart/2005/8/layout/hProcess4"/>
    <dgm:cxn modelId="{BD33DB92-6876-483A-8C4D-7A2F7B517B40}" type="presParOf" srcId="{ECE4885D-0DDC-42E0-885B-A6C9E26ACAE3}" destId="{A3FD3057-D22A-4491-9CFF-348511F7569A}" srcOrd="0" destOrd="0" presId="urn:microsoft.com/office/officeart/2005/8/layout/hProcess4"/>
    <dgm:cxn modelId="{314E12E8-35DA-4A41-9B23-2D1C37ECABFB}" type="presParOf" srcId="{ECE4885D-0DDC-42E0-885B-A6C9E26ACAE3}" destId="{39166FFE-880E-45E4-97DC-901666059EC4}" srcOrd="1" destOrd="0" presId="urn:microsoft.com/office/officeart/2005/8/layout/hProcess4"/>
    <dgm:cxn modelId="{0A20FCED-FEC1-4E48-B503-ECD8DEC1C20F}" type="presParOf" srcId="{ECE4885D-0DDC-42E0-885B-A6C9E26ACAE3}" destId="{10F89957-0B53-499A-B26C-93079123DC82}" srcOrd="2" destOrd="0" presId="urn:microsoft.com/office/officeart/2005/8/layout/hProcess4"/>
    <dgm:cxn modelId="{027161CC-6230-495A-944C-07B902FB5894}" type="presParOf" srcId="{ECE4885D-0DDC-42E0-885B-A6C9E26ACAE3}" destId="{8686FEC0-B84B-4CCC-A1A3-30D88E436710}" srcOrd="3" destOrd="0" presId="urn:microsoft.com/office/officeart/2005/8/layout/hProcess4"/>
    <dgm:cxn modelId="{A36D763F-4F7D-4836-AFD1-3D36506E92A3}" type="presParOf" srcId="{ECE4885D-0DDC-42E0-885B-A6C9E26ACAE3}" destId="{2DF58566-FA0D-40FA-BFDB-69C88EEEACDF}" srcOrd="4" destOrd="0" presId="urn:microsoft.com/office/officeart/2005/8/layout/hProcess4"/>
    <dgm:cxn modelId="{E92789F6-9A00-431E-A344-BE9F5C7EB413}" type="presParOf" srcId="{676FF1C0-53F2-4363-AFEE-6A43872B8102}" destId="{B30D0EA7-16E2-4314-94F7-48F4A3C3C5AC}" srcOrd="3" destOrd="0" presId="urn:microsoft.com/office/officeart/2005/8/layout/hProcess4"/>
    <dgm:cxn modelId="{75D9D53B-17DC-4956-82CC-3E7A9039A93C}" type="presParOf" srcId="{676FF1C0-53F2-4363-AFEE-6A43872B8102}" destId="{594E10C9-612C-4EDE-B96A-7245BA296703}" srcOrd="4" destOrd="0" presId="urn:microsoft.com/office/officeart/2005/8/layout/hProcess4"/>
    <dgm:cxn modelId="{4AD796E1-14FF-4C5F-8A3B-A89CDC747087}" type="presParOf" srcId="{594E10C9-612C-4EDE-B96A-7245BA296703}" destId="{FF8408BA-8D34-4350-B32F-BD694A3F43A6}" srcOrd="0" destOrd="0" presId="urn:microsoft.com/office/officeart/2005/8/layout/hProcess4"/>
    <dgm:cxn modelId="{AFBAF61B-479E-44FA-ACDE-1C9B7B7CEE47}" type="presParOf" srcId="{594E10C9-612C-4EDE-B96A-7245BA296703}" destId="{D6D36B52-CD3B-426C-B8BE-4A3853C98696}" srcOrd="1" destOrd="0" presId="urn:microsoft.com/office/officeart/2005/8/layout/hProcess4"/>
    <dgm:cxn modelId="{85B21005-0905-4666-A7AD-FF0AFDC7EC7F}" type="presParOf" srcId="{594E10C9-612C-4EDE-B96A-7245BA296703}" destId="{4D6E922A-C07B-4B8C-AB6D-0DF1AC6142BF}" srcOrd="2" destOrd="0" presId="urn:microsoft.com/office/officeart/2005/8/layout/hProcess4"/>
    <dgm:cxn modelId="{69301608-8E44-440D-B9B9-634EAF193AB3}" type="presParOf" srcId="{594E10C9-612C-4EDE-B96A-7245BA296703}" destId="{8ADF43F6-7F59-49AF-A4ED-F27628EE023B}" srcOrd="3" destOrd="0" presId="urn:microsoft.com/office/officeart/2005/8/layout/hProcess4"/>
    <dgm:cxn modelId="{85D85044-588F-427B-9758-7B2AACDCCF5E}" type="presParOf" srcId="{594E10C9-612C-4EDE-B96A-7245BA296703}" destId="{772DE03D-D777-4D55-99E4-82BB12A7FACC}" srcOrd="4" destOrd="0" presId="urn:microsoft.com/office/officeart/2005/8/layout/hProcess4"/>
    <dgm:cxn modelId="{D6EACA87-1BEA-4ECF-9259-654A3EE124AC}" type="presParOf" srcId="{676FF1C0-53F2-4363-AFEE-6A43872B8102}" destId="{6D819165-618A-48B6-ACC4-A2FDB2232951}" srcOrd="5" destOrd="0" presId="urn:microsoft.com/office/officeart/2005/8/layout/hProcess4"/>
    <dgm:cxn modelId="{FD365A0F-73F7-46BB-9951-407AF516AA8A}" type="presParOf" srcId="{676FF1C0-53F2-4363-AFEE-6A43872B8102}" destId="{2522CB79-25E4-45D8-A861-078B29275A71}" srcOrd="6" destOrd="0" presId="urn:microsoft.com/office/officeart/2005/8/layout/hProcess4"/>
    <dgm:cxn modelId="{531279E3-3043-40E1-AABF-BFC3318C369B}" type="presParOf" srcId="{2522CB79-25E4-45D8-A861-078B29275A71}" destId="{937CC8C3-9E29-4C71-B502-E07CD16B1807}" srcOrd="0" destOrd="0" presId="urn:microsoft.com/office/officeart/2005/8/layout/hProcess4"/>
    <dgm:cxn modelId="{829FE5F0-1C34-4329-BAEE-0F90B9153918}" type="presParOf" srcId="{2522CB79-25E4-45D8-A861-078B29275A71}" destId="{709982EF-5DCA-4973-8C49-68FB77C0E225}" srcOrd="1" destOrd="0" presId="urn:microsoft.com/office/officeart/2005/8/layout/hProcess4"/>
    <dgm:cxn modelId="{8FFFE281-E111-4AD5-BB8C-E27E00BDE0ED}" type="presParOf" srcId="{2522CB79-25E4-45D8-A861-078B29275A71}" destId="{4DC75540-3F0D-4FE1-A766-1C9AB658B8A2}" srcOrd="2" destOrd="0" presId="urn:microsoft.com/office/officeart/2005/8/layout/hProcess4"/>
    <dgm:cxn modelId="{F3815EE8-740F-4646-B011-5349FAC55C18}" type="presParOf" srcId="{2522CB79-25E4-45D8-A861-078B29275A71}" destId="{00787356-3639-4AF7-94DF-23B867B0A502}" srcOrd="3" destOrd="0" presId="urn:microsoft.com/office/officeart/2005/8/layout/hProcess4"/>
    <dgm:cxn modelId="{AB64849B-4C81-483D-8E70-AD59AB76EE10}" type="presParOf" srcId="{2522CB79-25E4-45D8-A861-078B29275A71}" destId="{EEAF3EBC-6C92-4C5E-AE77-5DAC88B7A1C3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8DEB1B-AE3A-4602-9F4B-1B6BD87EF987}">
      <dsp:nvSpPr>
        <dsp:cNvPr id="0" name=""/>
        <dsp:cNvSpPr/>
      </dsp:nvSpPr>
      <dsp:spPr>
        <a:xfrm>
          <a:off x="10974" y="2993493"/>
          <a:ext cx="2788522" cy="2299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FF00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>
              <a:latin typeface="Times New Roman" pitchFamily="18" charset="0"/>
              <a:cs typeface="Times New Roman" pitchFamily="18" charset="0"/>
            </a:rPr>
            <a:t>Petróleo como Tema Gerador para a abordagem do conteúdo de Hidrocarbonetos.</a:t>
          </a:r>
          <a:endParaRPr lang="pt-BR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3902" y="3046421"/>
        <a:ext cx="2682666" cy="1701245"/>
      </dsp:txXfrm>
    </dsp:sp>
    <dsp:sp modelId="{283B0380-C542-4626-AB98-9C1158E4D8D2}">
      <dsp:nvSpPr>
        <dsp:cNvPr id="0" name=""/>
        <dsp:cNvSpPr/>
      </dsp:nvSpPr>
      <dsp:spPr>
        <a:xfrm rot="21090760">
          <a:off x="1852272" y="3510564"/>
          <a:ext cx="2985758" cy="2985758"/>
        </a:xfrm>
        <a:prstGeom prst="leftCircularArrow">
          <a:avLst>
            <a:gd name="adj1" fmla="val 2703"/>
            <a:gd name="adj2" fmla="val 329084"/>
            <a:gd name="adj3" fmla="val 2649150"/>
            <a:gd name="adj4" fmla="val 9569044"/>
            <a:gd name="adj5" fmla="val 3153"/>
          </a:avLst>
        </a:prstGeom>
        <a:solidFill>
          <a:srgbClr val="FF0066"/>
        </a:solidFill>
        <a:ln>
          <a:solidFill>
            <a:srgbClr val="FF0066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A5FD0A-7F42-43D1-8390-281BBBBAB354}">
      <dsp:nvSpPr>
        <dsp:cNvPr id="0" name=""/>
        <dsp:cNvSpPr/>
      </dsp:nvSpPr>
      <dsp:spPr>
        <a:xfrm>
          <a:off x="630646" y="5041473"/>
          <a:ext cx="2478686" cy="597496"/>
        </a:xfrm>
        <a:prstGeom prst="roundRect">
          <a:avLst>
            <a:gd name="adj" fmla="val 10000"/>
          </a:avLst>
        </a:prstGeom>
        <a:solidFill>
          <a:srgbClr val="FF0066"/>
        </a:solidFill>
        <a:ln w="12700" cap="flat" cmpd="sng" algn="ctr">
          <a:solidFill>
            <a:srgbClr val="FF00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>
              <a:latin typeface="Arial" pitchFamily="34" charset="0"/>
              <a:cs typeface="Arial" pitchFamily="34" charset="0"/>
            </a:rPr>
            <a:t>Ponto de Partida</a:t>
          </a:r>
          <a:endParaRPr lang="pt-BR" sz="2300" kern="1200" dirty="0">
            <a:latin typeface="Arial" pitchFamily="34" charset="0"/>
            <a:cs typeface="Arial" pitchFamily="34" charset="0"/>
          </a:endParaRPr>
        </a:p>
      </dsp:txBody>
      <dsp:txXfrm>
        <a:off x="648146" y="5058973"/>
        <a:ext cx="2443686" cy="562496"/>
      </dsp:txXfrm>
    </dsp:sp>
    <dsp:sp modelId="{39166FFE-880E-45E4-97DC-901666059EC4}">
      <dsp:nvSpPr>
        <dsp:cNvPr id="0" name=""/>
        <dsp:cNvSpPr/>
      </dsp:nvSpPr>
      <dsp:spPr>
        <a:xfrm>
          <a:off x="3493587" y="3231744"/>
          <a:ext cx="2788522" cy="2299947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rgbClr val="00CC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>
              <a:latin typeface="Times New Roman" pitchFamily="18" charset="0"/>
              <a:cs typeface="Times New Roman" pitchFamily="18" charset="0"/>
            </a:rPr>
            <a:t>Pedir aos alunos que fizessem perguntas sobre o que gostariam de saber sobre o tema.</a:t>
          </a:r>
          <a:endParaRPr lang="pt-BR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46515" y="3777518"/>
        <a:ext cx="2682666" cy="1701245"/>
      </dsp:txXfrm>
    </dsp:sp>
    <dsp:sp modelId="{B30D0EA7-16E2-4314-94F7-48F4A3C3C5AC}">
      <dsp:nvSpPr>
        <dsp:cNvPr id="0" name=""/>
        <dsp:cNvSpPr/>
      </dsp:nvSpPr>
      <dsp:spPr>
        <a:xfrm rot="613438">
          <a:off x="5259102" y="1972717"/>
          <a:ext cx="3360069" cy="3360069"/>
        </a:xfrm>
        <a:prstGeom prst="circularArrow">
          <a:avLst>
            <a:gd name="adj1" fmla="val 2402"/>
            <a:gd name="adj2" fmla="val 290388"/>
            <a:gd name="adj3" fmla="val 18904963"/>
            <a:gd name="adj4" fmla="val 11946372"/>
            <a:gd name="adj5" fmla="val 2802"/>
          </a:avLst>
        </a:prstGeom>
        <a:solidFill>
          <a:srgbClr val="00CCFF"/>
        </a:solidFill>
        <a:ln>
          <a:solidFill>
            <a:srgbClr val="00CCF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86FEC0-B84B-4CCC-A1A3-30D88E436710}">
      <dsp:nvSpPr>
        <dsp:cNvPr id="0" name=""/>
        <dsp:cNvSpPr/>
      </dsp:nvSpPr>
      <dsp:spPr>
        <a:xfrm>
          <a:off x="4113258" y="3004715"/>
          <a:ext cx="2478686" cy="547601"/>
        </a:xfrm>
        <a:prstGeom prst="roundRect">
          <a:avLst>
            <a:gd name="adj" fmla="val 10000"/>
          </a:avLst>
        </a:prstGeom>
        <a:solidFill>
          <a:srgbClr val="00CCFF"/>
        </a:solidFill>
        <a:ln w="12700" cap="flat" cmpd="sng" algn="ctr">
          <a:solidFill>
            <a:srgbClr val="00CC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>
              <a:latin typeface="Arial" pitchFamily="34" charset="0"/>
              <a:cs typeface="Arial" pitchFamily="34" charset="0"/>
            </a:rPr>
            <a:t>Estratégia</a:t>
          </a:r>
          <a:endParaRPr lang="pt-BR" sz="2500" kern="1200" dirty="0">
            <a:latin typeface="Arial" pitchFamily="34" charset="0"/>
            <a:cs typeface="Arial" pitchFamily="34" charset="0"/>
          </a:endParaRPr>
        </a:p>
      </dsp:txBody>
      <dsp:txXfrm>
        <a:off x="4129297" y="3020754"/>
        <a:ext cx="2446608" cy="515523"/>
      </dsp:txXfrm>
    </dsp:sp>
    <dsp:sp modelId="{D6D36B52-CD3B-426C-B8BE-4A3853C98696}">
      <dsp:nvSpPr>
        <dsp:cNvPr id="0" name=""/>
        <dsp:cNvSpPr/>
      </dsp:nvSpPr>
      <dsp:spPr>
        <a:xfrm>
          <a:off x="6976199" y="2993493"/>
          <a:ext cx="2788522" cy="2299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CC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As perguntas foram analisadas e categorizadas segundo a Análise Textual Discursiva</a:t>
          </a:r>
          <a:endParaRPr lang="pt-B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29127" y="3046421"/>
        <a:ext cx="2682666" cy="1701245"/>
      </dsp:txXfrm>
    </dsp:sp>
    <dsp:sp modelId="{6D819165-618A-48B6-ACC4-A2FDB2232951}">
      <dsp:nvSpPr>
        <dsp:cNvPr id="0" name=""/>
        <dsp:cNvSpPr/>
      </dsp:nvSpPr>
      <dsp:spPr>
        <a:xfrm>
          <a:off x="8299475" y="3230883"/>
          <a:ext cx="2955477" cy="2955477"/>
        </a:xfrm>
        <a:prstGeom prst="leftCircularArrow">
          <a:avLst>
            <a:gd name="adj1" fmla="val 2730"/>
            <a:gd name="adj2" fmla="val 332671"/>
            <a:gd name="adj3" fmla="val 2312524"/>
            <a:gd name="adj4" fmla="val 9228831"/>
            <a:gd name="adj5" fmla="val 3185"/>
          </a:avLst>
        </a:prstGeom>
        <a:solidFill>
          <a:srgbClr val="00CC00"/>
        </a:solidFill>
        <a:ln>
          <a:solidFill>
            <a:srgbClr val="00CC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DF43F6-7F59-49AF-A4ED-F27628EE023B}">
      <dsp:nvSpPr>
        <dsp:cNvPr id="0" name=""/>
        <dsp:cNvSpPr/>
      </dsp:nvSpPr>
      <dsp:spPr>
        <a:xfrm>
          <a:off x="7595871" y="5095045"/>
          <a:ext cx="2478686" cy="547601"/>
        </a:xfrm>
        <a:prstGeom prst="roundRect">
          <a:avLst>
            <a:gd name="adj" fmla="val 10000"/>
          </a:avLst>
        </a:prstGeom>
        <a:solidFill>
          <a:srgbClr val="00CC00"/>
        </a:solidFill>
        <a:ln w="12700" cap="flat" cmpd="sng" algn="ctr">
          <a:solidFill>
            <a:srgbClr val="00CC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300" kern="1200" dirty="0" smtClean="0">
              <a:latin typeface="Arial" pitchFamily="34" charset="0"/>
              <a:cs typeface="Arial" pitchFamily="34" charset="0"/>
            </a:rPr>
            <a:t>Análise</a:t>
          </a:r>
          <a:endParaRPr lang="pt-BR" sz="2300" kern="1200" dirty="0"/>
        </a:p>
      </dsp:txBody>
      <dsp:txXfrm>
        <a:off x="7611910" y="5111084"/>
        <a:ext cx="2446608" cy="515523"/>
      </dsp:txXfrm>
    </dsp:sp>
    <dsp:sp modelId="{709982EF-5DCA-4973-8C49-68FB77C0E225}">
      <dsp:nvSpPr>
        <dsp:cNvPr id="0" name=""/>
        <dsp:cNvSpPr/>
      </dsp:nvSpPr>
      <dsp:spPr>
        <a:xfrm>
          <a:off x="10458812" y="2993493"/>
          <a:ext cx="2788522" cy="2299947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rgbClr val="FF66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285750" lvl="1" indent="-28575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511740" y="3539267"/>
        <a:ext cx="2682666" cy="1701245"/>
      </dsp:txXfrm>
    </dsp:sp>
    <dsp:sp modelId="{00787356-3639-4AF7-94DF-23B867B0A502}">
      <dsp:nvSpPr>
        <dsp:cNvPr id="0" name=""/>
        <dsp:cNvSpPr/>
      </dsp:nvSpPr>
      <dsp:spPr>
        <a:xfrm>
          <a:off x="11078483" y="2633814"/>
          <a:ext cx="2478686" cy="719357"/>
        </a:xfrm>
        <a:prstGeom prst="roundRect">
          <a:avLst>
            <a:gd name="adj" fmla="val 10000"/>
          </a:avLst>
        </a:prstGeom>
        <a:solidFill>
          <a:srgbClr val="FF6600"/>
        </a:solidFill>
        <a:ln w="12700" cap="flat" cmpd="sng" algn="ctr">
          <a:solidFill>
            <a:srgbClr val="FF66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>
              <a:latin typeface="Arial" pitchFamily="34" charset="0"/>
              <a:cs typeface="Arial" pitchFamily="34" charset="0"/>
            </a:rPr>
            <a:t>Produto</a:t>
          </a:r>
          <a:endParaRPr lang="pt-BR" sz="2500" kern="1200" dirty="0">
            <a:latin typeface="Arial" pitchFamily="34" charset="0"/>
            <a:cs typeface="Arial" pitchFamily="34" charset="0"/>
          </a:endParaRPr>
        </a:p>
      </dsp:txBody>
      <dsp:txXfrm>
        <a:off x="11099552" y="2654883"/>
        <a:ext cx="2436548" cy="6772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123B-32EB-4913-A5CC-C59FD265AA4B}" type="datetimeFigureOut">
              <a:rPr lang="pt-BR" smtClean="0"/>
              <a:pPr/>
              <a:t>30/10/2019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A9E3E-198F-4253-8C94-A2FF0F68AA1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998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123B-32EB-4913-A5CC-C59FD265AA4B}" type="datetimeFigureOut">
              <a:rPr lang="pt-BR" smtClean="0"/>
              <a:pPr/>
              <a:t>30/10/2019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A9E3E-198F-4253-8C94-A2FF0F68AA1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9448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123B-32EB-4913-A5CC-C59FD265AA4B}" type="datetimeFigureOut">
              <a:rPr lang="pt-BR" smtClean="0"/>
              <a:pPr/>
              <a:t>30/10/2019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A9E3E-198F-4253-8C94-A2FF0F68AA1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512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123B-32EB-4913-A5CC-C59FD265AA4B}" type="datetimeFigureOut">
              <a:rPr lang="pt-BR" smtClean="0"/>
              <a:pPr/>
              <a:t>30/10/2019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A9E3E-198F-4253-8C94-A2FF0F68AA1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071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123B-32EB-4913-A5CC-C59FD265AA4B}" type="datetimeFigureOut">
              <a:rPr lang="pt-BR" smtClean="0"/>
              <a:pPr/>
              <a:t>30/10/2019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A9E3E-198F-4253-8C94-A2FF0F68AA1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264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123B-32EB-4913-A5CC-C59FD265AA4B}" type="datetimeFigureOut">
              <a:rPr lang="pt-BR" smtClean="0"/>
              <a:pPr/>
              <a:t>30/10/2019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A9E3E-198F-4253-8C94-A2FF0F68AA1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604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123B-32EB-4913-A5CC-C59FD265AA4B}" type="datetimeFigureOut">
              <a:rPr lang="pt-BR" smtClean="0"/>
              <a:pPr/>
              <a:t>30/10/2019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A9E3E-198F-4253-8C94-A2FF0F68AA1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272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123B-32EB-4913-A5CC-C59FD265AA4B}" type="datetimeFigureOut">
              <a:rPr lang="pt-BR" smtClean="0"/>
              <a:pPr/>
              <a:t>30/10/2019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A9E3E-198F-4253-8C94-A2FF0F68AA1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777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123B-32EB-4913-A5CC-C59FD265AA4B}" type="datetimeFigureOut">
              <a:rPr lang="pt-BR" smtClean="0"/>
              <a:pPr/>
              <a:t>30/10/2019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A9E3E-198F-4253-8C94-A2FF0F68AA1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142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123B-32EB-4913-A5CC-C59FD265AA4B}" type="datetimeFigureOut">
              <a:rPr lang="pt-BR" smtClean="0"/>
              <a:pPr/>
              <a:t>30/10/2019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A9E3E-198F-4253-8C94-A2FF0F68AA1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00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123B-32EB-4913-A5CC-C59FD265AA4B}" type="datetimeFigureOut">
              <a:rPr lang="pt-BR" smtClean="0"/>
              <a:pPr/>
              <a:t>30/10/2019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A9E3E-198F-4253-8C94-A2FF0F68AA1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195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A123B-32EB-4913-A5CC-C59FD265AA4B}" type="datetimeFigureOut">
              <a:rPr lang="pt-BR" smtClean="0"/>
              <a:pPr/>
              <a:t>30/10/2019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A9E3E-198F-4253-8C94-A2FF0F68AA1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35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tângulo 37"/>
          <p:cNvSpPr/>
          <p:nvPr/>
        </p:nvSpPr>
        <p:spPr>
          <a:xfrm>
            <a:off x="-32658" y="42318154"/>
            <a:ext cx="28833083" cy="8918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37" tIns="44919" rIns="89837" bIns="44919" rtlCol="0" anchor="ctr"/>
          <a:lstStyle/>
          <a:p>
            <a:pPr algn="ctr"/>
            <a:endParaRPr lang="pt-BR" sz="6009"/>
          </a:p>
        </p:txBody>
      </p:sp>
      <p:sp>
        <p:nvSpPr>
          <p:cNvPr id="24" name="Retângulo de cantos arredondados 23"/>
          <p:cNvSpPr/>
          <p:nvPr/>
        </p:nvSpPr>
        <p:spPr>
          <a:xfrm>
            <a:off x="690281" y="11248331"/>
            <a:ext cx="13366271" cy="744985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37" tIns="44919" rIns="89837" bIns="44919" rtlCol="0" anchor="ctr"/>
          <a:lstStyle/>
          <a:p>
            <a:pPr algn="ctr"/>
            <a:r>
              <a:rPr lang="pt-BR" sz="5333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Introdução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690281" y="12452624"/>
            <a:ext cx="13366271" cy="10049981"/>
          </a:xfrm>
          <a:noFill/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numCol="1" anchor="t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Para Freire e Faundez (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1998)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curiosidade e pergunta são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sinônimos.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É por meio da curiosidade, segundo Silveira (2013), que os seres humanos constroem saberes, à medida que suas dúvidas e perguntas impulsionam a necessidade de busca por respostas que visem à compreensão dos fenômenos ao seu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redor. Nesse sentido, atividades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educativas bem elaboradas devem levantar, abordar e desafiar as concepções prévias dos estudantes, permitindo que os mesmos possam construir ou reconstruir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significados. Permitir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que os alunos façam perguntas e sejam sujeitos ativos é fundamental para o processo de construção de conhecimentos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científicos,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visto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que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“a origem do conhecimento está na pergunta, ou nas perguntas, ou mesmo no ato de perguntar” (FREIRE; FAUNDEZ,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1998,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p. 26).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Assim, considerando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a importância de se valorizar a curiosidade dos alunos no processo educativo e acreditando que suas perguntas sobre um determinado tema podem ser orientadoras do processo de planejamento de atividades de ensino, o presente trabalho busca discutir parte dos resultados obtidos em uma pesquisa , que teve como um de seus objetivos responder a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questão</a:t>
            </a:r>
            <a:r>
              <a:rPr lang="pt-BR" sz="3400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: “Quais os conhecimentos que podem ser trabalhados a partir das curiosidades presentes nas perguntas de estudantes sobre o Petróleo?”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endParaRPr lang="pt-BR" sz="3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4" name="Subtítulo 4"/>
          <p:cNvSpPr txBox="1">
            <a:spLocks/>
          </p:cNvSpPr>
          <p:nvPr/>
        </p:nvSpPr>
        <p:spPr>
          <a:xfrm>
            <a:off x="823177" y="24195717"/>
            <a:ext cx="13366271" cy="2243615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lIns="89837" tIns="44919" rIns="89837" bIns="44919" numCol="1" rtlCol="0" anchor="t">
            <a:no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A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pesquisa, configura-se um Estudo de Caso e,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foi realizada junto a 140 estudantes da 3ª série do Ensino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Médio,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de uma escola pública da cidade de Maringá-PR, que propuseram perguntas sobre o que gostariam de aprender sobre o tema Petróleo. </a:t>
            </a:r>
          </a:p>
        </p:txBody>
      </p:sp>
      <p:sp>
        <p:nvSpPr>
          <p:cNvPr id="37" name="Subtítulo 4"/>
          <p:cNvSpPr txBox="1">
            <a:spLocks/>
          </p:cNvSpPr>
          <p:nvPr/>
        </p:nvSpPr>
        <p:spPr>
          <a:xfrm>
            <a:off x="771109" y="31101881"/>
            <a:ext cx="13366271" cy="2292836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lIns="89837" tIns="44919" rIns="89837" bIns="44919" numCol="1" rtlCol="0" anchor="t">
            <a:no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O Petróleo foi escolhido como Tema Gerador, por sua importância sócio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econômica e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por apresentar contradições e conflitos de interesses que podem ser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problematizados, visto que é tema presente nos meios de comunicação e no cotidiano do aluno, por meio de seus derivados.</a:t>
            </a:r>
            <a:endParaRPr lang="pt-BR" sz="3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0" name="Subtítulo 4"/>
          <p:cNvSpPr txBox="1">
            <a:spLocks/>
          </p:cNvSpPr>
          <p:nvPr/>
        </p:nvSpPr>
        <p:spPr>
          <a:xfrm>
            <a:off x="14793884" y="35630158"/>
            <a:ext cx="13366271" cy="2686614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lIns="89837" tIns="44919" rIns="89837" bIns="44919" numCol="1" rtlCol="0" anchor="t">
            <a:no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hangingPunct="0"/>
            <a:r>
              <a:rPr lang="pt-BR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Utilizar estratégias de ensino que estimule os alunos a manifestarem suas perguntas permite ao professor repensar sua prática à medida que se pode planejar atividades de ensino tendo como pressupostos a valorização da curiosidade e da dúvida. Nesse sentido, é </a:t>
            </a:r>
            <a:r>
              <a:rPr lang="pt-BR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relevante que o professor, desde o início da sua formação, aprenda a formular perguntas e a promover espaços para </a:t>
            </a:r>
            <a:r>
              <a:rPr lang="pt-BR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que os </a:t>
            </a:r>
            <a:r>
              <a:rPr lang="pt-BR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alunos </a:t>
            </a:r>
            <a:r>
              <a:rPr lang="pt-BR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também apresentem as suas, inserindo-os como sujeitos protagonistas </a:t>
            </a:r>
            <a:r>
              <a:rPr lang="pt-BR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no processo de ensino e </a:t>
            </a:r>
            <a:r>
              <a:rPr lang="pt-BR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aprendizagem.</a:t>
            </a:r>
            <a:endParaRPr lang="pt-BR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6" name="Subtítulo 4"/>
          <p:cNvSpPr txBox="1">
            <a:spLocks/>
          </p:cNvSpPr>
          <p:nvPr/>
        </p:nvSpPr>
        <p:spPr>
          <a:xfrm>
            <a:off x="14811931" y="38276702"/>
            <a:ext cx="13366271" cy="4234684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lIns="89837" tIns="44919" rIns="89837" bIns="44919" numCol="1" rtlCol="0" anchor="t">
            <a:no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7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______________________________________________________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7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FREIRE</a:t>
            </a:r>
            <a:r>
              <a:rPr lang="pt-BR" sz="2700" dirty="0">
                <a:latin typeface="Calibri Light" panose="020F0302020204030204" pitchFamily="34" charset="0"/>
                <a:cs typeface="Calibri Light" panose="020F0302020204030204" pitchFamily="34" charset="0"/>
              </a:rPr>
              <a:t>, P.; FAUNDEZ, A. </a:t>
            </a:r>
            <a:r>
              <a:rPr lang="pt-BR" sz="27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Por uma Pedagogia da Pergunta</a:t>
            </a:r>
            <a:r>
              <a:rPr lang="pt-BR" sz="2700" dirty="0">
                <a:latin typeface="Calibri Light" panose="020F0302020204030204" pitchFamily="34" charset="0"/>
                <a:cs typeface="Calibri Light" panose="020F0302020204030204" pitchFamily="34" charset="0"/>
              </a:rPr>
              <a:t>. Ed. Paz e Terra, 4</a:t>
            </a:r>
            <a:r>
              <a:rPr lang="pt-BR" sz="2700" baseline="30000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lang="pt-BR" sz="2700" dirty="0">
                <a:latin typeface="Calibri Light" panose="020F0302020204030204" pitchFamily="34" charset="0"/>
                <a:cs typeface="Calibri Light" panose="020F0302020204030204" pitchFamily="34" charset="0"/>
              </a:rPr>
              <a:t> edição. Rio de Janeiro, </a:t>
            </a:r>
            <a:r>
              <a:rPr lang="pt-BR" sz="27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1998.</a:t>
            </a:r>
            <a:endParaRPr lang="pt-BR" sz="2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700" dirty="0">
                <a:latin typeface="Calibri Light" panose="020F0302020204030204" pitchFamily="34" charset="0"/>
                <a:cs typeface="Calibri Light" panose="020F0302020204030204" pitchFamily="34" charset="0"/>
              </a:rPr>
              <a:t>MORAES, R.; GALIAZZI, M. C. </a:t>
            </a:r>
            <a:r>
              <a:rPr lang="pt-BR" sz="27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Análise Textual: Discursiva</a:t>
            </a:r>
            <a:r>
              <a:rPr lang="pt-BR" sz="2700" dirty="0"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en-US" sz="2700" dirty="0">
                <a:latin typeface="Calibri Light" panose="020F0302020204030204" pitchFamily="34" charset="0"/>
                <a:cs typeface="Calibri Light" panose="020F0302020204030204" pitchFamily="34" charset="0"/>
              </a:rPr>
              <a:t>Ed. </a:t>
            </a:r>
            <a:r>
              <a:rPr lang="en-US" sz="27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Unijuí</a:t>
            </a:r>
            <a:r>
              <a:rPr lang="en-US" sz="2700" dirty="0">
                <a:latin typeface="Calibri Light" panose="020F0302020204030204" pitchFamily="34" charset="0"/>
                <a:cs typeface="Calibri Light" panose="020F0302020204030204" pitchFamily="34" charset="0"/>
              </a:rPr>
              <a:t>, 2</a:t>
            </a:r>
            <a:r>
              <a:rPr lang="en-US" sz="2700" baseline="30000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lang="en-US" sz="2700" dirty="0">
                <a:latin typeface="Calibri Light" panose="020F0302020204030204" pitchFamily="34" charset="0"/>
                <a:cs typeface="Calibri Light" panose="020F0302020204030204" pitchFamily="34" charset="0"/>
              </a:rPr>
              <a:t>. Ed. </a:t>
            </a:r>
            <a:r>
              <a:rPr lang="en-US" sz="27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Ijuí</a:t>
            </a:r>
            <a:r>
              <a:rPr lang="en-US" sz="2700" dirty="0">
                <a:latin typeface="Calibri Light" panose="020F0302020204030204" pitchFamily="34" charset="0"/>
                <a:cs typeface="Calibri Light" panose="020F0302020204030204" pitchFamily="34" charset="0"/>
              </a:rPr>
              <a:t>, 2013</a:t>
            </a:r>
            <a:r>
              <a:rPr lang="en-US" sz="27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700" dirty="0">
                <a:latin typeface="Calibri Light" panose="020F0302020204030204" pitchFamily="34" charset="0"/>
                <a:cs typeface="Calibri Light" panose="020F0302020204030204" pitchFamily="34" charset="0"/>
              </a:rPr>
              <a:t>SILVEIRA, M. P. Literatura e ciência: Monteiro Lobato e o ensino de química. </a:t>
            </a:r>
            <a:r>
              <a:rPr lang="pt-BR" sz="27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Tese</a:t>
            </a:r>
            <a:r>
              <a:rPr lang="pt-BR" sz="2700" dirty="0">
                <a:latin typeface="Calibri Light" panose="020F0302020204030204" pitchFamily="34" charset="0"/>
                <a:cs typeface="Calibri Light" panose="020F0302020204030204" pitchFamily="34" charset="0"/>
              </a:rPr>
              <a:t> (Doutorado em Ensino de Ciências), Programa de Pós-Graduação </a:t>
            </a:r>
            <a:r>
              <a:rPr lang="pt-BR" sz="27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Interunidades</a:t>
            </a:r>
            <a:r>
              <a:rPr lang="pt-BR" sz="2700" dirty="0">
                <a:latin typeface="Calibri Light" panose="020F0302020204030204" pitchFamily="34" charset="0"/>
                <a:cs typeface="Calibri Light" panose="020F0302020204030204" pitchFamily="34" charset="0"/>
              </a:rPr>
              <a:t> em Ensino de Ciências – Instituto de Química e Física, Faculdade de Educação da Universidade de São Paulo, 2013</a:t>
            </a:r>
            <a:r>
              <a:rPr lang="pt-BR" sz="27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pt-BR" sz="2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7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_________________________________________________________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7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Agradecemos à CAPES pelo apoio financeiro para a realização desta pesquisa.</a:t>
            </a:r>
            <a:endParaRPr lang="pt-BR" sz="2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90281" y="4102029"/>
            <a:ext cx="26998337" cy="2306707"/>
          </a:xfrm>
          <a:prstGeom prst="rect">
            <a:avLst/>
          </a:prstGeom>
          <a:noFill/>
        </p:spPr>
        <p:txBody>
          <a:bodyPr wrap="square" lIns="89837" tIns="44919" rIns="89837" bIns="44919" rtlCol="0">
            <a:spAutoFit/>
          </a:bodyPr>
          <a:lstStyle/>
          <a:p>
            <a:pPr algn="ctr"/>
            <a:r>
              <a:rPr lang="pt-BR" sz="7200" b="1" dirty="0" smtClean="0">
                <a:cs typeface="Calibri Light" panose="020F0302020204030204" pitchFamily="34" charset="0"/>
              </a:rPr>
              <a:t>A CURIOSIDADE SOB UM OLHAR DIDÁTICO FREIREANO: UMA ANÁLISE DAS PERGUNTAS DOS ESTUDANTES SOBRE PETRÓLEO</a:t>
            </a:r>
            <a:endParaRPr lang="pt-BR" sz="7200" b="1" dirty="0">
              <a:cs typeface="Calibri Light" panose="020F0302020204030204" pitchFamily="34" charset="0"/>
            </a:endParaRPr>
          </a:p>
        </p:txBody>
      </p:sp>
      <p:sp>
        <p:nvSpPr>
          <p:cNvPr id="25" name="Retângulo de cantos arredondados 24"/>
          <p:cNvSpPr/>
          <p:nvPr/>
        </p:nvSpPr>
        <p:spPr>
          <a:xfrm>
            <a:off x="823177" y="22643654"/>
            <a:ext cx="13366271" cy="880436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37" tIns="44919" rIns="89837" bIns="44919" rtlCol="0" anchor="ctr"/>
          <a:lstStyle/>
          <a:p>
            <a:pPr algn="ctr"/>
            <a:r>
              <a:rPr lang="pt-BR" sz="5333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Metodologia</a:t>
            </a:r>
          </a:p>
        </p:txBody>
      </p:sp>
      <p:sp>
        <p:nvSpPr>
          <p:cNvPr id="26" name="Retângulo de cantos arredondados 25"/>
          <p:cNvSpPr/>
          <p:nvPr/>
        </p:nvSpPr>
        <p:spPr>
          <a:xfrm>
            <a:off x="823177" y="33421786"/>
            <a:ext cx="13366271" cy="761916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37" tIns="44919" rIns="89837" bIns="44919" rtlCol="0" anchor="ctr"/>
          <a:lstStyle/>
          <a:p>
            <a:pPr algn="ctr"/>
            <a:r>
              <a:rPr lang="pt-BR" sz="5333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Resultados e Discussões</a:t>
            </a:r>
          </a:p>
        </p:txBody>
      </p:sp>
      <p:sp>
        <p:nvSpPr>
          <p:cNvPr id="27" name="Retângulo de cantos arredondados 26"/>
          <p:cNvSpPr/>
          <p:nvPr/>
        </p:nvSpPr>
        <p:spPr>
          <a:xfrm>
            <a:off x="14811931" y="34616483"/>
            <a:ext cx="13366271" cy="714623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37" tIns="44919" rIns="89837" bIns="44919" rtlCol="0" anchor="ctr"/>
          <a:lstStyle/>
          <a:p>
            <a:pPr algn="ctr"/>
            <a:r>
              <a:rPr lang="pt-BR" sz="5333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Considerações</a:t>
            </a:r>
            <a:endParaRPr lang="pt-BR" sz="5333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642563" y="6577380"/>
            <a:ext cx="24351107" cy="1706542"/>
          </a:xfrm>
          <a:prstGeom prst="rect">
            <a:avLst/>
          </a:prstGeom>
          <a:noFill/>
        </p:spPr>
        <p:txBody>
          <a:bodyPr wrap="square" lIns="89837" tIns="44919" rIns="89837" bIns="44919" rtlCol="0">
            <a:spAutoFit/>
          </a:bodyPr>
          <a:lstStyle/>
          <a:p>
            <a:pPr algn="ctr"/>
            <a:r>
              <a:rPr lang="pt-BR" sz="5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Thaís </a:t>
            </a:r>
            <a:r>
              <a:rPr lang="pt-BR" sz="5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Andressa Lopes de Oliveira</a:t>
            </a:r>
            <a:r>
              <a:rPr lang="pt-BR" sz="5600" b="1" baseline="30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1 </a:t>
            </a:r>
            <a:r>
              <a:rPr lang="pt-BR" sz="56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(PG)*, </a:t>
            </a:r>
            <a:r>
              <a:rPr lang="pt-BR" sz="6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Marcelo Pimentel </a:t>
            </a:r>
            <a:r>
              <a:rPr lang="pt-BR" sz="6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da Silveira</a:t>
            </a:r>
            <a:r>
              <a:rPr lang="pt-BR" sz="6000" b="1" baseline="30000" dirty="0">
                <a:latin typeface="Calibri Light" panose="020F0302020204030204" pitchFamily="34" charset="0"/>
                <a:cs typeface="Calibri Light" panose="020F0302020204030204" pitchFamily="34" charset="0"/>
              </a:rPr>
              <a:t>1 </a:t>
            </a:r>
            <a:r>
              <a:rPr lang="pt-BR" sz="6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(PQ) </a:t>
            </a:r>
          </a:p>
          <a:p>
            <a:pPr algn="ctr">
              <a:spcAft>
                <a:spcPts val="1200"/>
              </a:spcAft>
            </a:pPr>
            <a:r>
              <a:rPr lang="pt-BR" sz="4500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*taarievilo@gmail.com</a:t>
            </a:r>
            <a:endParaRPr lang="pt-BR" sz="4500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13335" y="8650702"/>
            <a:ext cx="26399075" cy="675491"/>
          </a:xfrm>
          <a:prstGeom prst="rect">
            <a:avLst/>
          </a:prstGeom>
          <a:noFill/>
        </p:spPr>
        <p:txBody>
          <a:bodyPr wrap="square" lIns="89837" tIns="44919" rIns="89837" bIns="44919" rtlCol="0">
            <a:spAutoFit/>
          </a:bodyPr>
          <a:lstStyle/>
          <a:p>
            <a:pPr algn="ctr"/>
            <a:r>
              <a:rPr lang="pt-BR" sz="3800" i="1" baseline="30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  <a:r>
              <a:rPr lang="pt-BR" sz="3800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Universidade </a:t>
            </a:r>
            <a:r>
              <a:rPr lang="pt-BR" sz="38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Estadual de Maringá. Programa de Pós Graduação em Educação para a Ciência e a Matemática, </a:t>
            </a:r>
            <a:r>
              <a:rPr lang="pt-BR" sz="3800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Maringá-PR.</a:t>
            </a:r>
            <a:endParaRPr lang="pt-BR" sz="3800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32972" y="9683763"/>
            <a:ext cx="13489944" cy="1321822"/>
          </a:xfrm>
          <a:prstGeom prst="rect">
            <a:avLst/>
          </a:prstGeom>
          <a:noFill/>
        </p:spPr>
        <p:txBody>
          <a:bodyPr wrap="square" lIns="89837" tIns="44919" rIns="89837" bIns="44919" rtlCol="0">
            <a:spAutoFit/>
          </a:bodyPr>
          <a:lstStyle/>
          <a:p>
            <a:pPr algn="just"/>
            <a:r>
              <a:rPr lang="pt-BR" sz="4000" b="1" dirty="0">
                <a:latin typeface="+mj-lt"/>
                <a:cs typeface="Arial" pitchFamily="34" charset="0"/>
              </a:rPr>
              <a:t>Palavras-chave</a:t>
            </a:r>
            <a:r>
              <a:rPr lang="pt-BR" sz="4000" dirty="0">
                <a:latin typeface="+mj-lt"/>
                <a:cs typeface="Arial" pitchFamily="34" charset="0"/>
              </a:rPr>
              <a:t>: A</a:t>
            </a:r>
            <a:r>
              <a:rPr lang="pt-BR" sz="4000" dirty="0" smtClean="0">
                <a:latin typeface="+mj-lt"/>
                <a:cs typeface="Arial" pitchFamily="34" charset="0"/>
              </a:rPr>
              <a:t>prendizagem, Curiosidade, Ensino </a:t>
            </a:r>
            <a:r>
              <a:rPr lang="pt-BR" sz="4000" dirty="0">
                <a:latin typeface="+mj-lt"/>
                <a:cs typeface="Arial" pitchFamily="34" charset="0"/>
              </a:rPr>
              <a:t>de Q</a:t>
            </a:r>
            <a:r>
              <a:rPr lang="pt-BR" sz="4000" dirty="0" smtClean="0">
                <a:latin typeface="+mj-lt"/>
                <a:cs typeface="Arial" pitchFamily="34" charset="0"/>
              </a:rPr>
              <a:t>uímica, Pedagogia </a:t>
            </a:r>
            <a:r>
              <a:rPr lang="pt-BR" sz="4000" dirty="0">
                <a:latin typeface="+mj-lt"/>
                <a:cs typeface="Arial" pitchFamily="34" charset="0"/>
              </a:rPr>
              <a:t>da P</a:t>
            </a:r>
            <a:r>
              <a:rPr lang="pt-BR" sz="4000" dirty="0" smtClean="0">
                <a:latin typeface="+mj-lt"/>
                <a:cs typeface="Arial" pitchFamily="34" charset="0"/>
              </a:rPr>
              <a:t>ergunta, Pergunta </a:t>
            </a:r>
            <a:r>
              <a:rPr lang="pt-BR" sz="4000" dirty="0">
                <a:latin typeface="+mj-lt"/>
                <a:cs typeface="Arial" pitchFamily="34" charset="0"/>
              </a:rPr>
              <a:t>dos E</a:t>
            </a:r>
            <a:r>
              <a:rPr lang="pt-BR" sz="4000" dirty="0" smtClean="0">
                <a:latin typeface="+mj-lt"/>
                <a:cs typeface="Arial" pitchFamily="34" charset="0"/>
              </a:rPr>
              <a:t>studantes</a:t>
            </a:r>
            <a:r>
              <a:rPr lang="pt-BR" sz="4000" i="1" dirty="0" smtClean="0">
                <a:latin typeface="+mj-lt"/>
                <a:cs typeface="Arial" pitchFamily="34" charset="0"/>
              </a:rPr>
              <a:t>.</a:t>
            </a:r>
            <a:endParaRPr lang="pt-BR" sz="4000" dirty="0">
              <a:latin typeface="+mj-lt"/>
              <a:cs typeface="Arial" pitchFamily="34" charset="0"/>
            </a:endParaRPr>
          </a:p>
        </p:txBody>
      </p:sp>
      <p:sp>
        <p:nvSpPr>
          <p:cNvPr id="40" name="CaixaDeTexto 39"/>
          <p:cNvSpPr txBox="1"/>
          <p:nvPr/>
        </p:nvSpPr>
        <p:spPr>
          <a:xfrm>
            <a:off x="823177" y="34488747"/>
            <a:ext cx="13364767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 partir da Análise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Textual Discursiva (MORAES e GALIAZZI, 2013),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fez-se a organização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as perguntas que, por sua vez, deram origem às categorias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: </a:t>
            </a:r>
            <a:r>
              <a:rPr lang="pt-BR" sz="34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A origem do petróleo; Usos do petróleo; O petróleo e o meio ambiente; Importância econômica, social e política do petróleo e; Propriedades químicas do </a:t>
            </a:r>
            <a:r>
              <a:rPr lang="pt-BR" sz="3400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petróleo.</a:t>
            </a:r>
          </a:p>
          <a:p>
            <a:pPr algn="just"/>
            <a:endParaRPr lang="pt-BR" sz="3400" i="1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/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Conforme ilustramos na 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Tabela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01, da análise das perguntas feitas pelos alunos emergiram diferentes focos de interesses, que revelaram a curiosidade deles por questões que, muitas vezes, poderiam não ser abordadas em aulas planejadas tradicionalmente. Tal resultado corrobora o que afirma Freire e Faundez (1998, p. 23</a:t>
            </a:r>
            <a:r>
              <a:rPr lang="pt-BR" sz="3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): </a:t>
            </a:r>
            <a:r>
              <a:rPr lang="pt-BR" sz="3400" dirty="0">
                <a:latin typeface="Calibri Light" panose="020F0302020204030204" pitchFamily="34" charset="0"/>
                <a:cs typeface="Calibri Light" panose="020F0302020204030204" pitchFamily="34" charset="0"/>
              </a:rPr>
              <a:t>“a inquietação dos estudantes, a sua dúvida, a sua curiosidade, a sua relativa ignorância devem ser tomadas pelo professor como desafios a ele”.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14603119" y="20448962"/>
            <a:ext cx="13509291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Falta </a:t>
            </a:r>
            <a:r>
              <a:rPr lang="pt-BR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aos professores </a:t>
            </a:r>
            <a:r>
              <a:rPr lang="pt-BR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a compreensão de que a pergunta do aluno pode ser instrumento de problematização e fio condutor para a investigação na sala de aula. É importante perceber que: “Muitas vezes, [...] a pergunta que o aluno, livre para fazê-la, faz sobre um tema, pode colocar ao professor um ângulo diferente, do qual lhe será possível aprofundar mais tarde uma reflexão mais crítica” </a:t>
            </a:r>
            <a:r>
              <a:rPr lang="pt-BR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(FREIRE; FAUNDEZ, 1998, p. 23). Em tal contexto, as </a:t>
            </a:r>
            <a:r>
              <a:rPr lang="pt-BR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perguntas dos alunos permitiram a elaboração de um conjunto de quinze proposições sobre o </a:t>
            </a:r>
            <a:r>
              <a:rPr lang="pt-BR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Petróleo, que deveriam </a:t>
            </a:r>
            <a:r>
              <a:rPr lang="pt-BR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ser julgadas </a:t>
            </a:r>
            <a:r>
              <a:rPr lang="pt-BR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como </a:t>
            </a:r>
            <a:r>
              <a:rPr lang="pt-BR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sendo Verdade ou Mito de acordo com os conhecimentos prévios dos </a:t>
            </a:r>
            <a:r>
              <a:rPr lang="pt-BR" sz="32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alunos, Tabela 02. </a:t>
            </a:r>
            <a:endParaRPr lang="pt-BR" sz="3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pt-BR" sz="32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BR" sz="305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Tabela 02 </a:t>
            </a:r>
            <a:r>
              <a:rPr lang="pt-BR" sz="305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r>
              <a:rPr lang="pt-BR" sz="3050" dirty="0">
                <a:latin typeface="Calibri Light" panose="020F0302020204030204" pitchFamily="34" charset="0"/>
                <a:cs typeface="Calibri Light" panose="020F0302020204030204" pitchFamily="34" charset="0"/>
              </a:rPr>
              <a:t>Mito ou Verdade?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14912872" y="11179213"/>
            <a:ext cx="12252970" cy="5573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22" b="1" dirty="0" smtClean="0"/>
              <a:t>Tabela </a:t>
            </a:r>
            <a:r>
              <a:rPr lang="pt-BR" sz="3022" b="1" dirty="0"/>
              <a:t>01 </a:t>
            </a:r>
            <a:r>
              <a:rPr lang="pt-BR" sz="3022" dirty="0"/>
              <a:t>– Categorias emergentes das relações entre os Focos de Interesse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218548"/>
              </p:ext>
            </p:extLst>
          </p:nvPr>
        </p:nvGraphicFramePr>
        <p:xfrm>
          <a:off x="14643560" y="11954442"/>
          <a:ext cx="13285122" cy="823071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816588"/>
                <a:gridCol w="3037114"/>
                <a:gridCol w="7431420"/>
              </a:tblGrid>
              <a:tr h="519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CATEGORIA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SUB-CATEGORIAS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INDICADORES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485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Origem do petróleo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0340" algn="l"/>
                          <a:tab pos="111760" algn="l"/>
                        </a:tabLst>
                      </a:pPr>
                      <a:r>
                        <a:rPr lang="pt-BR" sz="2200" dirty="0">
                          <a:effectLst/>
                        </a:rPr>
                        <a:t>Formação;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0340" algn="l"/>
                          <a:tab pos="111760" algn="l"/>
                        </a:tabLst>
                      </a:pPr>
                      <a:r>
                        <a:rPr lang="pt-BR" sz="2200" dirty="0">
                          <a:effectLst/>
                        </a:rPr>
                        <a:t>Localização;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0340" algn="l"/>
                          <a:tab pos="111760" algn="l"/>
                        </a:tabLst>
                      </a:pPr>
                      <a:r>
                        <a:rPr lang="pt-BR" sz="2200" dirty="0">
                          <a:effectLst/>
                        </a:rPr>
                        <a:t>História </a:t>
                      </a:r>
                      <a:r>
                        <a:rPr lang="pt-BR" sz="2200" dirty="0" smtClean="0">
                          <a:effectLst/>
                        </a:rPr>
                        <a:t> do </a:t>
                      </a:r>
                      <a:r>
                        <a:rPr lang="pt-BR" sz="2200" dirty="0">
                          <a:effectLst/>
                        </a:rPr>
                        <a:t>petróleo.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“Como o petróleo é formado na natureza</a:t>
                      </a:r>
                      <a:r>
                        <a:rPr lang="pt-BR" sz="2200" dirty="0" smtClean="0">
                          <a:effectLst/>
                        </a:rPr>
                        <a:t>?”</a:t>
                      </a:r>
                      <a:endParaRPr lang="pt-BR" sz="2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“Além das rochas, quais outros lugares propícios para encontrar petróleo? ”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“O que levou o ser humano a descoberta do petróleo?”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856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Usos do petróleo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0340" algn="l"/>
                          <a:tab pos="111760" algn="l"/>
                        </a:tabLst>
                      </a:pPr>
                      <a:r>
                        <a:rPr lang="pt-BR" sz="2200" dirty="0">
                          <a:effectLst/>
                        </a:rPr>
                        <a:t>Utilização;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0340" algn="l"/>
                          <a:tab pos="111760" algn="l"/>
                        </a:tabLst>
                      </a:pPr>
                      <a:r>
                        <a:rPr lang="pt-BR" sz="2200" dirty="0">
                          <a:effectLst/>
                        </a:rPr>
                        <a:t>Produção de combustíveis;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0340" algn="l"/>
                          <a:tab pos="111760" algn="l"/>
                        </a:tabLst>
                      </a:pPr>
                      <a:r>
                        <a:rPr lang="pt-BR" sz="2200" dirty="0">
                          <a:effectLst/>
                        </a:rPr>
                        <a:t>Refino.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“… como é o processo de uso dele após o seu recolhimento, como e para que é utilizado”.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“Gostaria de saber mais sobre o refinamento do petróleo, como ocorre o processo de transformação do petróleo em combustível”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856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Petróleo e o meio ambiente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0340" algn="l"/>
                          <a:tab pos="111760" algn="l"/>
                        </a:tabLst>
                      </a:pPr>
                      <a:r>
                        <a:rPr lang="pt-BR" sz="2200">
                          <a:effectLst/>
                        </a:rPr>
                        <a:t>Impactos na extração;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0340" algn="l"/>
                          <a:tab pos="111760" algn="l"/>
                        </a:tabLst>
                      </a:pPr>
                      <a:r>
                        <a:rPr lang="pt-BR" sz="2200">
                          <a:effectLst/>
                        </a:rPr>
                        <a:t>Poluição do mar.</a:t>
                      </a:r>
                      <a:endParaRPr lang="pt-BR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“[...] Explorar o petróleo traz consequências para o meio ambiente</a:t>
                      </a:r>
                      <a:r>
                        <a:rPr lang="pt-BR" sz="2200" dirty="0" smtClean="0">
                          <a:effectLst/>
                        </a:rPr>
                        <a:t>?”</a:t>
                      </a:r>
                      <a:endParaRPr lang="pt-BR" sz="2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“O derramamento do petróleo no mar se vem por falha nos aparelhos ou é uma falha que pode acontecer em qualquer plataforma</a:t>
                      </a:r>
                      <a:r>
                        <a:rPr lang="pt-BR" sz="2200" dirty="0" smtClean="0">
                          <a:effectLst/>
                        </a:rPr>
                        <a:t>?”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227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Importância econômica, social e política do petróleo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0340" algn="l"/>
                          <a:tab pos="111760" algn="l"/>
                        </a:tabLst>
                      </a:pPr>
                      <a:r>
                        <a:rPr lang="pt-BR" sz="2200">
                          <a:effectLst/>
                        </a:rPr>
                        <a:t>Influência econômica;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0340" algn="l"/>
                          <a:tab pos="111760" algn="l"/>
                        </a:tabLst>
                      </a:pPr>
                      <a:r>
                        <a:rPr lang="pt-BR" sz="2200">
                          <a:effectLst/>
                        </a:rPr>
                        <a:t>Importância política e social;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0340" algn="l"/>
                          <a:tab pos="111760" algn="l"/>
                        </a:tabLst>
                      </a:pPr>
                      <a:r>
                        <a:rPr lang="pt-BR" sz="2200">
                          <a:effectLst/>
                        </a:rPr>
                        <a:t>Aumento do preço dos combustíveis.</a:t>
                      </a:r>
                      <a:endParaRPr lang="pt-BR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“Qual a influência do petróleo economicamente e politicamente nos países que o consomem</a:t>
                      </a:r>
                      <a:r>
                        <a:rPr lang="pt-BR" sz="2200" dirty="0" smtClean="0">
                          <a:effectLst/>
                        </a:rPr>
                        <a:t>?”</a:t>
                      </a:r>
                      <a:endParaRPr lang="pt-BR" sz="2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“Qual a importância </a:t>
                      </a:r>
                      <a:r>
                        <a:rPr lang="pt-BR" sz="2200" dirty="0" smtClean="0">
                          <a:effectLst/>
                        </a:rPr>
                        <a:t> social </a:t>
                      </a:r>
                      <a:r>
                        <a:rPr lang="pt-BR" sz="2200" dirty="0">
                          <a:effectLst/>
                        </a:rPr>
                        <a:t>do petróleo</a:t>
                      </a:r>
                      <a:r>
                        <a:rPr lang="pt-BR" sz="2200" dirty="0" smtClean="0">
                          <a:effectLst/>
                        </a:rPr>
                        <a:t>?”</a:t>
                      </a:r>
                      <a:endParaRPr lang="pt-BR" sz="2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“Se o Brasil tem altos índices de petróleo, por que a gasolina está cara como hoje em dia</a:t>
                      </a:r>
                      <a:r>
                        <a:rPr lang="pt-BR" sz="2200" dirty="0" smtClean="0">
                          <a:effectLst/>
                        </a:rPr>
                        <a:t>?”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856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Propriedades químicas do petróleo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Composição Química;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Propriedades Físico-Químicas;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“O que é o petróleo em si, na sua composição </a:t>
                      </a:r>
                      <a:r>
                        <a:rPr lang="pt-BR" sz="2200" dirty="0" smtClean="0">
                          <a:effectLst/>
                        </a:rPr>
                        <a:t>química”</a:t>
                      </a:r>
                      <a:endParaRPr lang="pt-BR" sz="2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“O petróleo em seu estado natural, sem adição de compostos, poderia </a:t>
                      </a:r>
                      <a:r>
                        <a:rPr lang="pt-BR" sz="2200" dirty="0" smtClean="0">
                          <a:effectLst/>
                        </a:rPr>
                        <a:t> ser </a:t>
                      </a:r>
                      <a:r>
                        <a:rPr lang="pt-BR" sz="2200" dirty="0">
                          <a:effectLst/>
                        </a:rPr>
                        <a:t>utilizado como combustíveis? Por quê?”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t-BR" sz="2200" dirty="0">
                          <a:effectLst/>
                        </a:rPr>
                        <a:t>“[…]como reage em mistura com outras substâncias? ”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13" name="Grupo 12"/>
          <p:cNvGrpSpPr/>
          <p:nvPr/>
        </p:nvGrpSpPr>
        <p:grpSpPr>
          <a:xfrm>
            <a:off x="828138" y="23893438"/>
            <a:ext cx="13568145" cy="8286934"/>
            <a:chOff x="623176" y="25791642"/>
            <a:chExt cx="13568145" cy="8286934"/>
          </a:xfrm>
        </p:grpSpPr>
        <p:graphicFrame>
          <p:nvGraphicFramePr>
            <p:cNvPr id="31" name="Diagrama 30"/>
            <p:cNvGraphicFramePr/>
            <p:nvPr>
              <p:extLst>
                <p:ext uri="{D42A27DB-BD31-4B8C-83A1-F6EECF244321}">
                  <p14:modId xmlns:p14="http://schemas.microsoft.com/office/powerpoint/2010/main" val="1918316892"/>
                </p:ext>
              </p:extLst>
            </p:nvPr>
          </p:nvGraphicFramePr>
          <p:xfrm>
            <a:off x="623176" y="25791642"/>
            <a:ext cx="13568145" cy="828693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1" name="CaixaDeTexto 10"/>
            <p:cNvSpPr txBox="1"/>
            <p:nvPr/>
          </p:nvSpPr>
          <p:spPr>
            <a:xfrm>
              <a:off x="11093117" y="29253295"/>
              <a:ext cx="2725000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pt-BR" sz="2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Construção de uma Sequência Didática que forneça subsídios para responder as perguntas dos alunos</a:t>
              </a:r>
              <a:endParaRPr lang="pt-BR" sz="2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CaixaDeTexto 11"/>
          <p:cNvSpPr txBox="1"/>
          <p:nvPr/>
        </p:nvSpPr>
        <p:spPr>
          <a:xfrm>
            <a:off x="1368475" y="30306362"/>
            <a:ext cx="121715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/>
              <a:t>Figura 01 </a:t>
            </a:r>
            <a:r>
              <a:rPr lang="pt-BR" sz="3000" dirty="0" smtClean="0"/>
              <a:t>– Representação Esquemática do caminho dessa etapa da pesquisa</a:t>
            </a:r>
            <a:endParaRPr lang="pt-BR" sz="30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14775839" y="33037069"/>
            <a:ext cx="134023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Tal atividade objetivou problematizar a curiosidade dos alunos sobre o </a:t>
            </a:r>
            <a:r>
              <a:rPr lang="pt-BR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tema, e serviu de base para a estruturação de uma Sequência Didática que buscou fornecer subsídios para que os alunos pudessem construir respostas as suas próprias perguntas.</a:t>
            </a:r>
            <a:endParaRPr lang="pt-BR" sz="3000" dirty="0"/>
          </a:p>
        </p:txBody>
      </p:sp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098905"/>
              </p:ext>
            </p:extLst>
          </p:nvPr>
        </p:nvGraphicFramePr>
        <p:xfrm>
          <a:off x="14789815" y="25691414"/>
          <a:ext cx="13388387" cy="69836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7527"/>
                <a:gridCol w="10076460"/>
                <a:gridCol w="1028700"/>
                <a:gridCol w="1425700"/>
              </a:tblGrid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Nº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PROPOSIÇÕES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MITO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VERDADE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 petróleo do mundo vai acabar.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II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 petróleo só pode ser extraído do fundo do mar.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III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 petróleo em contato com a pele pode causar assaduras.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IV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Há riscos em comer peixes ou outros frutos do mar contaminados por petróleo.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 petróleo é de origem animal.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VI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 pré-sal é um tipo de petróleo.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VII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 petróleo influencia política, social e economicamente um país.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815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VIII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 derramamento de petróleo no mar é causado por falhas nos aparelhos e pode acontecer em qualquer plataforma.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IX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 petróleo desperta o interesse político devido a sua importância econômica.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X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Batom, chicletes, meias e garrafas plásticas são produzidos a partir do petróleo.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XI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Um cemitério pode dar origem a uma reserva de petróleo.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XII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Antes de seu uso como combustíveis, o petróleo era utilizado como medicamento.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XIII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Etanol, gasolina, diesel e biodiesel são exemplos de combustíveis fósseis.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XIV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Os postos de gasolinas são responsáveis pelo aumento dos combustíveis.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XV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 Química não contribui para o estudo do petróleo.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pt-BR" sz="2400" dirty="0">
                        <a:effectLst/>
                        <a:latin typeface="Calibri Light" panose="020F0302020204030204" pitchFamily="34" charset="0"/>
                        <a:ea typeface="MS Mincho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2" name="Imagem 31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364" y="102102"/>
            <a:ext cx="28870789" cy="4277533"/>
          </a:xfrm>
          <a:prstGeom prst="rect">
            <a:avLst/>
          </a:prstGeom>
        </p:spPr>
      </p:pic>
      <p:pic>
        <p:nvPicPr>
          <p:cNvPr id="33" name="Imagem 32">
            <a:extLst>
              <a:ext uri="{FF2B5EF4-FFF2-40B4-BE49-F238E27FC236}">
                <a16:creationId xmlns:a16="http://schemas.microsoft.com/office/drawing/2014/main" xmlns="" id="{6EB4A33A-D7F4-448B-9FCA-16E6D0AE07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9075" y="41687987"/>
            <a:ext cx="2466975" cy="1355581"/>
          </a:xfrm>
          <a:prstGeom prst="rect">
            <a:avLst/>
          </a:prstGeom>
        </p:spPr>
      </p:pic>
      <p:pic>
        <p:nvPicPr>
          <p:cNvPr id="35" name="Imagem 34">
            <a:extLst>
              <a:ext uri="{FF2B5EF4-FFF2-40B4-BE49-F238E27FC236}">
                <a16:creationId xmlns:a16="http://schemas.microsoft.com/office/drawing/2014/main" xmlns="" id="{865E26CA-927F-4B4D-AF1A-98F7B5E06B4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00037" y="41837722"/>
            <a:ext cx="2394429" cy="1205846"/>
          </a:xfrm>
          <a:prstGeom prst="rect">
            <a:avLst/>
          </a:prstGeom>
        </p:spPr>
      </p:pic>
      <p:pic>
        <p:nvPicPr>
          <p:cNvPr id="36" name="Imagem 35">
            <a:extLst>
              <a:ext uri="{FF2B5EF4-FFF2-40B4-BE49-F238E27FC236}">
                <a16:creationId xmlns:a16="http://schemas.microsoft.com/office/drawing/2014/main" xmlns="" id="{48636C0C-C8BD-4A93-97DC-7D04E737A69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31090" y="42009148"/>
            <a:ext cx="4162425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15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3087</TotalTime>
  <Words>1458</Words>
  <Application>Microsoft Office PowerPoint</Application>
  <PresentationFormat>Personalizar</PresentationFormat>
  <Paragraphs>133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MS Mincho</vt:lpstr>
      <vt:lpstr>Symbol</vt:lpstr>
      <vt:lpstr>Times New Roman</vt:lpstr>
      <vt:lpstr>Tema do Office</vt:lpstr>
      <vt:lpstr>Apresentação do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curiosidade sob um olhar didático freireano uma análise das perguntas dos estudantes sobre Petróleo</dc:title>
  <dc:creator>Thais Andressa Lopes de Oliveira</dc:creator>
  <cp:keywords>ENPEC</cp:keywords>
  <cp:lastModifiedBy>Marcelo Pimentel Silveira</cp:lastModifiedBy>
  <cp:revision>104</cp:revision>
  <dcterms:created xsi:type="dcterms:W3CDTF">2014-10-30T22:18:53Z</dcterms:created>
  <dcterms:modified xsi:type="dcterms:W3CDTF">2019-10-30T12:30:02Z</dcterms:modified>
</cp:coreProperties>
</file>