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7" r:id="rId8"/>
    <p:sldId id="269" r:id="rId9"/>
    <p:sldId id="263" r:id="rId10"/>
    <p:sldId id="268" r:id="rId11"/>
    <p:sldId id="264" r:id="rId12"/>
    <p:sldId id="266" r:id="rId13"/>
  </p:sldIdLst>
  <p:sldSz cx="9144000" cy="5143500" type="screen16x9"/>
  <p:notesSz cx="6858000" cy="9144000"/>
  <p:embeddedFontLst>
    <p:embeddedFont>
      <p:font typeface="Maven Pro" charset="0"/>
      <p:regular r:id="rId15"/>
      <p:bold r:id="rId16"/>
    </p:embeddedFont>
    <p:embeddedFont>
      <p:font typeface="Nunito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9" autoAdjust="0"/>
  </p:normalViewPr>
  <p:slideViewPr>
    <p:cSldViewPr>
      <p:cViewPr>
        <p:scale>
          <a:sx n="126" d="100"/>
          <a:sy n="126" d="100"/>
        </p:scale>
        <p:origin x="-354" y="-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9592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1" cy="1732548"/>
            <a:chOff x="7343003" y="3409675"/>
            <a:chExt cx="1691421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0"/>
              <a:ext cx="316800" cy="688512"/>
              <a:chOff x="7343003" y="4453710"/>
              <a:chExt cx="316800" cy="688512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0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0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7" y="3757688"/>
              <a:ext cx="316800" cy="1384535"/>
              <a:chOff x="8259417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7" y="4453710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7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7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7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0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2" y="0"/>
            <a:ext cx="3814072" cy="3839102"/>
            <a:chOff x="5043502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8" y="3480727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1" y="2704283"/>
              <a:ext cx="635219" cy="635218"/>
              <a:chOff x="6725724" y="2701259"/>
              <a:chExt cx="1208100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59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59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7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19" y="179237"/>
              <a:ext cx="873164" cy="873002"/>
              <a:chOff x="7754428" y="208724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5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5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4"/>
              <a:ext cx="2576999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2" y="460309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8" y="867729"/>
              <a:ext cx="1554222" cy="15542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8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2"/>
            <a:ext cx="4255500" cy="1872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1" y="4099200"/>
            <a:ext cx="9144035" cy="1044300"/>
            <a:chOff x="51" y="4099200"/>
            <a:chExt cx="9144035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1" y="4309200"/>
              <a:ext cx="231621" cy="834300"/>
              <a:chOff x="2688736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6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6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6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6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1" cy="1044300"/>
              <a:chOff x="2688736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6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6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6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6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6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0" y="4309200"/>
              <a:ext cx="231621" cy="834300"/>
              <a:chOff x="2688736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6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6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6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6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1" cy="624600"/>
              <a:chOff x="2688736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6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6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6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2" y="4099200"/>
              <a:ext cx="231600" cy="1044300"/>
              <a:chOff x="1856752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2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1" y="4518900"/>
              <a:ext cx="231600" cy="624600"/>
              <a:chOff x="2599461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0" y="4099200"/>
              <a:ext cx="231600" cy="1044300"/>
              <a:chOff x="3342170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0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3" y="4309200"/>
              <a:ext cx="231600" cy="834300"/>
              <a:chOff x="4456233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2" y="4309200"/>
              <a:ext cx="231600" cy="834300"/>
              <a:chOff x="5198942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1" y="4309200"/>
              <a:ext cx="231600" cy="834300"/>
              <a:chOff x="5941651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0" y="4309200"/>
              <a:ext cx="231600" cy="834300"/>
              <a:chOff x="6684360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4" y="4518900"/>
              <a:ext cx="231600" cy="624600"/>
              <a:chOff x="7055714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8" y="4309200"/>
              <a:ext cx="231600" cy="834300"/>
              <a:chOff x="8169778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69" y="4309200"/>
              <a:ext cx="231600" cy="834300"/>
              <a:chOff x="7427069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6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6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6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6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2" y="4518900"/>
              <a:ext cx="231600" cy="624600"/>
              <a:chOff x="8541132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7" y="4309200"/>
              <a:ext cx="231600" cy="834300"/>
              <a:chOff x="8912487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8" y="3405"/>
            <a:ext cx="1233214" cy="1384535"/>
            <a:chOff x="146768" y="3405"/>
            <a:chExt cx="1233214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5"/>
              <a:ext cx="316800" cy="688512"/>
              <a:chOff x="1063183" y="3405"/>
              <a:chExt cx="316800" cy="688512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8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5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5" y="3405"/>
              <a:ext cx="316800" cy="1036523"/>
              <a:chOff x="604975" y="3405"/>
              <a:chExt cx="316800" cy="1036523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5" y="3418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5" y="3429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5" y="3405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8" y="3405"/>
              <a:ext cx="316800" cy="1384535"/>
              <a:chOff x="146768" y="3405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8" y="3418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8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8" y="3429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8" y="3405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3" y="2904008"/>
            <a:ext cx="2186147" cy="2239500"/>
            <a:chOff x="6775083" y="2904008"/>
            <a:chExt cx="2186147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3" y="4253708"/>
              <a:ext cx="409500" cy="889800"/>
              <a:chOff x="6775083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3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3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5" y="3354008"/>
              <a:ext cx="409500" cy="1789500"/>
              <a:chOff x="7959515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5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5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5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5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5" y="299376"/>
            <a:ext cx="999311" cy="999311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5" y="299376"/>
            <a:ext cx="999311" cy="999311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5" y="299376"/>
            <a:ext cx="999311" cy="999311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5" y="299376"/>
            <a:ext cx="999311" cy="999311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0" cy="2601689"/>
            <a:chOff x="6790514" y="1306"/>
            <a:chExt cx="2267450" cy="2601689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4" y="1306"/>
              <a:ext cx="1990500" cy="1990200"/>
              <a:chOff x="7067464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2" y="527720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2" y="527720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4"/>
                <a:ext cx="1425647" cy="1425403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5" y="1807996"/>
              <a:ext cx="795000" cy="795000"/>
              <a:chOff x="8207125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2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7" y="2008609"/>
                <a:ext cx="393003" cy="393003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7" y="2008609"/>
                <a:ext cx="393003" cy="393003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6"/>
              <a:ext cx="548700" cy="548700"/>
              <a:chOff x="6790514" y="118856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4"/>
                <a:ext cx="393003" cy="393003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4"/>
                <a:ext cx="393003" cy="393003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5" y="299376"/>
            <a:ext cx="999311" cy="999311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2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2" y="3847118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6" y="405787"/>
              <a:ext cx="663600" cy="663599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‹nº›</a:t>
            </a:fld>
            <a:endParaRPr lang="pt-BR" sz="9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0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323528" y="2355726"/>
            <a:ext cx="4255500" cy="110195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Bioinformática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296031" y="3219822"/>
            <a:ext cx="4608512" cy="69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Prof. Orientador:  Dr. Leonardo M. Cruz (UFPR)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379046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Conceitos teórico/prático de análise de sequências biológicas, estrutura de proteínas, bancos de dados biológicos e análise filogenética molecular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" y="209040"/>
            <a:ext cx="1726989" cy="92002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715559" y="298064"/>
            <a:ext cx="5360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2"/>
                </a:solidFill>
              </a:rPr>
              <a:t>UNIVERSIDADE ESTADUAL DE MARINGÁ</a:t>
            </a:r>
          </a:p>
          <a:p>
            <a:pPr algn="ctr"/>
            <a:r>
              <a:rPr lang="pt-BR" sz="1600" b="1" dirty="0">
                <a:solidFill>
                  <a:schemeClr val="bg2"/>
                </a:solidFill>
              </a:rPr>
              <a:t>Programa de Pós-Graduação em Ciências Biológicas</a:t>
            </a:r>
          </a:p>
          <a:p>
            <a:pPr algn="ctr"/>
            <a:r>
              <a:rPr lang="pt-BR" sz="1600" b="1" dirty="0">
                <a:solidFill>
                  <a:schemeClr val="bg2"/>
                </a:solidFill>
              </a:rPr>
              <a:t>Área de concentração: Biologia Celular e Molecular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8056"/>
            <a:ext cx="781159" cy="6477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10"/>
            <a:ext cx="1428750" cy="12001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99" y="572264"/>
            <a:ext cx="3916272" cy="749039"/>
          </a:xfrm>
        </p:spPr>
        <p:txBody>
          <a:bodyPr/>
          <a:lstStyle/>
          <a:p>
            <a:r>
              <a:rPr lang="pt-BR" sz="3600" dirty="0"/>
              <a:t>Genômica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9" y="1"/>
            <a:ext cx="1074206" cy="57226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4736"/>
            <a:ext cx="1300913" cy="99505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94281" y="1226048"/>
            <a:ext cx="331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Genôma de procarioto </a:t>
            </a:r>
            <a:r>
              <a:rPr lang="pt-BR" dirty="0" err="1"/>
              <a:t>vs</a:t>
            </a:r>
            <a:r>
              <a:rPr lang="pt-BR" dirty="0"/>
              <a:t> eucarioto;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 err="1"/>
              <a:t>Replicon</a:t>
            </a:r>
            <a:r>
              <a:rPr lang="pt-BR" dirty="0"/>
              <a:t> – Origem de repetição.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68572" y="1778366"/>
            <a:ext cx="3242643" cy="1379931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-116849" y="1851670"/>
                <a:ext cx="3899449" cy="99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Conteúdo GC:</a:t>
                </a:r>
              </a:p>
              <a:p>
                <a:pPr algn="ctr"/>
                <a:r>
                  <a: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GC(%)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𝑮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pt-BR" sz="24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𝑻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pt-BR" sz="2400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𝑮</m:t>
                        </m:r>
                      </m:den>
                    </m:f>
                  </m:oMath>
                </a14:m>
                <a:r>
                  <a:rPr lang="pt-BR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x100</a:t>
                </a: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6849" y="1851670"/>
                <a:ext cx="3899449" cy="995272"/>
              </a:xfrm>
              <a:prstGeom prst="rect">
                <a:avLst/>
              </a:prstGeom>
              <a:blipFill rotWithShape="1">
                <a:blip r:embed="rId6"/>
                <a:stretch>
                  <a:fillRect t="-4908" b="-85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09422"/>
              </p:ext>
            </p:extLst>
          </p:nvPr>
        </p:nvGraphicFramePr>
        <p:xfrm>
          <a:off x="436760" y="3795886"/>
          <a:ext cx="2831976" cy="1259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63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Conteúdo G 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Tamanho do Genoma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Maior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Baixo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Menor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Seta para baixo 15"/>
          <p:cNvSpPr/>
          <p:nvPr/>
        </p:nvSpPr>
        <p:spPr>
          <a:xfrm>
            <a:off x="1529853" y="3219822"/>
            <a:ext cx="720080" cy="432048"/>
          </a:xfrm>
          <a:prstGeom prst="downArrow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angulado 23"/>
          <p:cNvCxnSpPr/>
          <p:nvPr/>
        </p:nvCxnSpPr>
        <p:spPr>
          <a:xfrm rot="5400000" flipH="1" flipV="1">
            <a:off x="2350934" y="2556596"/>
            <a:ext cx="3388349" cy="1250475"/>
          </a:xfrm>
          <a:prstGeom prst="bentConnector3">
            <a:avLst>
              <a:gd name="adj1" fmla="val 38076"/>
            </a:avLst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ítulo 1"/>
          <p:cNvSpPr txBox="1">
            <a:spLocks/>
          </p:cNvSpPr>
          <p:nvPr/>
        </p:nvSpPr>
        <p:spPr>
          <a:xfrm>
            <a:off x="3511215" y="637065"/>
            <a:ext cx="4204304" cy="749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pt-BR" sz="3200" dirty="0"/>
              <a:t>Sequência Genômica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5076056" y="1487659"/>
            <a:ext cx="30588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 importância;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Diversos sequenciadores;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Montagem genômica – </a:t>
            </a:r>
            <a:r>
              <a:rPr lang="pt-BR" dirty="0" err="1"/>
              <a:t>contings</a:t>
            </a:r>
            <a:r>
              <a:rPr lang="pt-BR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ORF – </a:t>
            </a:r>
            <a:r>
              <a:rPr lang="pt-BR" i="1" dirty="0"/>
              <a:t>open </a:t>
            </a:r>
            <a:r>
              <a:rPr lang="pt-BR" i="1" dirty="0" err="1"/>
              <a:t>reading</a:t>
            </a:r>
            <a:r>
              <a:rPr lang="pt-BR" i="1" dirty="0"/>
              <a:t> frame</a:t>
            </a:r>
            <a:r>
              <a:rPr lang="pt-BR" dirty="0"/>
              <a:t> </a:t>
            </a:r>
            <a:endParaRPr lang="pt-BR" i="1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403"/>
            <a:ext cx="9143999" cy="51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/>
      <p:bldP spid="1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1510"/>
            <a:ext cx="1428750" cy="12001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2" y="2067694"/>
            <a:ext cx="1757179" cy="9361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52" y="2067694"/>
            <a:ext cx="1412123" cy="1080120"/>
          </a:xfrm>
          <a:prstGeom prst="rect">
            <a:avLst/>
          </a:prstGeom>
        </p:spPr>
      </p:pic>
      <p:sp>
        <p:nvSpPr>
          <p:cNvPr id="12" name="Shape 335"/>
          <p:cNvSpPr txBox="1">
            <a:spLocks noGrp="1"/>
          </p:cNvSpPr>
          <p:nvPr>
            <p:ph type="title"/>
          </p:nvPr>
        </p:nvSpPr>
        <p:spPr>
          <a:xfrm>
            <a:off x="1162047" y="994032"/>
            <a:ext cx="7030500" cy="750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200" dirty="0"/>
              <a:t>Agradecimentos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45" y="1758084"/>
            <a:ext cx="1354036" cy="12457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63" y="2148135"/>
            <a:ext cx="1965886" cy="11233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97" y="4299942"/>
            <a:ext cx="2036684" cy="46436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95886"/>
            <a:ext cx="2406096" cy="9545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1428750" cy="120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0627BD-D83A-0344-8A00-5CD0BB6C1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21779"/>
            <a:ext cx="7644341" cy="4299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033"/>
            <a:ext cx="1428750" cy="1200150"/>
          </a:xfrm>
          <a:prstGeom prst="rect">
            <a:avLst/>
          </a:prstGeom>
        </p:spPr>
      </p:pic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5179451" y="3939902"/>
            <a:ext cx="2848933" cy="3813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pt-BR" dirty="0"/>
              <a:t>http://www.genopar.org/aulas/</a:t>
            </a:r>
            <a:endParaRPr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9" y="1"/>
            <a:ext cx="1074206" cy="572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7DBA0E-85E4-744C-95E7-E77C84BD2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083169"/>
            <a:ext cx="7148817" cy="3897258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xmlns="" id="{9D5FF153-2BE8-EF4D-862F-992E7969D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4736"/>
            <a:ext cx="1300913" cy="995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033"/>
            <a:ext cx="1428750" cy="1200150"/>
          </a:xfrm>
          <a:prstGeom prst="rect">
            <a:avLst/>
          </a:prstGeom>
        </p:spPr>
      </p:pic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93405" y="904684"/>
            <a:ext cx="3168352" cy="99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Introdução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174409" y="1707654"/>
            <a:ext cx="7030500" cy="254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000" dirty="0"/>
              <a:t>É o campo da ciência no qual a biologia, ciências da computação e a tecnologia da informação se unem para formar uma disciplina única.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9" y="1"/>
            <a:ext cx="1074206" cy="57226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4736"/>
            <a:ext cx="1300913" cy="995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5E3DAC-86C9-E747-964A-0F3C65C60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469" y="2978454"/>
            <a:ext cx="2743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033"/>
            <a:ext cx="1428750" cy="1200150"/>
          </a:xfrm>
          <a:prstGeom prst="rect">
            <a:avLst/>
          </a:prstGeom>
        </p:spPr>
      </p:pic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05660" y="915566"/>
            <a:ext cx="7450800" cy="38967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 b="1" dirty="0"/>
              <a:t>Dogma central da biologia </a:t>
            </a:r>
          </a:p>
          <a:p>
            <a:pPr lvl="0" algn="ctr" rtl="0">
              <a:spcBef>
                <a:spcPts val="0"/>
              </a:spcBef>
              <a:buNone/>
            </a:pPr>
            <a:endParaRPr sz="2400" b="1" dirty="0"/>
          </a:p>
          <a:p>
            <a:pPr lvl="0" algn="ctr" rtl="0">
              <a:spcBef>
                <a:spcPts val="0"/>
              </a:spcBef>
              <a:buNone/>
            </a:pPr>
            <a:endParaRPr sz="2400" b="1" dirty="0"/>
          </a:p>
          <a:p>
            <a:pPr lvl="0" algn="ctr" rtl="0">
              <a:spcBef>
                <a:spcPts val="0"/>
              </a:spcBef>
              <a:buNone/>
            </a:pPr>
            <a:endParaRPr sz="2400" b="1" dirty="0"/>
          </a:p>
          <a:p>
            <a:pPr lvl="0" algn="ctr" rtl="0">
              <a:spcBef>
                <a:spcPts val="0"/>
              </a:spcBef>
              <a:buNone/>
            </a:pPr>
            <a:endParaRPr lang="pt-BR" sz="2400" b="1" dirty="0"/>
          </a:p>
          <a:p>
            <a:pPr lvl="0" algn="ctr" rtl="0">
              <a:spcBef>
                <a:spcPts val="0"/>
              </a:spcBef>
              <a:buNone/>
            </a:pPr>
            <a:endParaRPr sz="2400" b="1" dirty="0"/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95" name="Shape 295"/>
          <p:cNvSpPr txBox="1"/>
          <p:nvPr/>
        </p:nvSpPr>
        <p:spPr>
          <a:xfrm>
            <a:off x="6588224" y="3296311"/>
            <a:ext cx="2594400" cy="21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dirty="0"/>
              <a:t>Metabolômica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9" y="1"/>
            <a:ext cx="1074206" cy="572263"/>
          </a:xfrm>
          <a:prstGeom prst="rect">
            <a:avLst/>
          </a:prstGeom>
        </p:spPr>
      </p:pic>
      <p:pic>
        <p:nvPicPr>
          <p:cNvPr id="1028" name="Picture 4" descr="Resultado de imagem para produtos de metabolis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0148">
            <a:off x="7378726" y="1884417"/>
            <a:ext cx="1736133" cy="12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815DC21-823F-664B-A3EB-A44346989663}"/>
              </a:ext>
            </a:extLst>
          </p:cNvPr>
          <p:cNvGrpSpPr/>
          <p:nvPr/>
        </p:nvGrpSpPr>
        <p:grpSpPr>
          <a:xfrm>
            <a:off x="10344" y="1640050"/>
            <a:ext cx="7802016" cy="3509906"/>
            <a:chOff x="10344" y="1640050"/>
            <a:chExt cx="7802016" cy="3509906"/>
          </a:xfrm>
        </p:grpSpPr>
        <p:sp>
          <p:nvSpPr>
            <p:cNvPr id="291" name="Shape 291"/>
            <p:cNvSpPr/>
            <p:nvPr/>
          </p:nvSpPr>
          <p:spPr>
            <a:xfrm rot="16200000">
              <a:off x="4134025" y="2121255"/>
              <a:ext cx="394500" cy="7284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 txBox="1"/>
            <p:nvPr/>
          </p:nvSpPr>
          <p:spPr>
            <a:xfrm>
              <a:off x="428956" y="3290725"/>
              <a:ext cx="10467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pt-BR" dirty="0"/>
                <a:t>Genômica</a:t>
              </a:r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2506075" y="3309050"/>
              <a:ext cx="14610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pt-BR" dirty="0"/>
                <a:t>Transcriptômica</a:t>
              </a:r>
            </a:p>
          </p:txBody>
        </p:sp>
        <p:sp>
          <p:nvSpPr>
            <p:cNvPr id="294" name="Shape 294"/>
            <p:cNvSpPr txBox="1"/>
            <p:nvPr/>
          </p:nvSpPr>
          <p:spPr>
            <a:xfrm>
              <a:off x="5134446" y="3290725"/>
              <a:ext cx="2109000" cy="30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pt-BR" dirty="0"/>
                <a:t>Proteômica</a:t>
              </a:r>
            </a:p>
          </p:txBody>
        </p:sp>
        <p:pic>
          <p:nvPicPr>
            <p:cNvPr id="296" name="Shape 29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344" y="1838887"/>
              <a:ext cx="1465312" cy="1300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Shape 297"/>
            <p:cNvPicPr preferRelativeResize="0"/>
            <p:nvPr/>
          </p:nvPicPr>
          <p:blipFill rotWithShape="1">
            <a:blip r:embed="rId7">
              <a:alphaModFix/>
            </a:blip>
            <a:srcRect l="9818" t="21773" r="14481" b="4863"/>
            <a:stretch/>
          </p:blipFill>
          <p:spPr>
            <a:xfrm>
              <a:off x="2506075" y="1914788"/>
              <a:ext cx="1290846" cy="1148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Shape 29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860032" y="1640050"/>
              <a:ext cx="1872207" cy="16977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Shape 299"/>
            <p:cNvSpPr/>
            <p:nvPr/>
          </p:nvSpPr>
          <p:spPr>
            <a:xfrm>
              <a:off x="1711750" y="2295106"/>
              <a:ext cx="633300" cy="387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6588224" y="2288204"/>
              <a:ext cx="712500" cy="387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1425955" y="3536600"/>
              <a:ext cx="1273837" cy="835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151498" y="3656138"/>
              <a:ext cx="399321" cy="4316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5134448" y="3594325"/>
              <a:ext cx="517672" cy="4920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796135" y="3803725"/>
              <a:ext cx="2016225" cy="568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771800" y="4195849"/>
              <a:ext cx="2880320" cy="947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76061" y="4195849"/>
              <a:ext cx="27320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Sequências</a:t>
              </a:r>
            </a:p>
            <a:p>
              <a:r>
                <a:rPr lang="pt-BR" b="1" dirty="0">
                  <a:solidFill>
                    <a:schemeClr val="bg1"/>
                  </a:solidFill>
                </a:rPr>
                <a:t>Estrutura</a:t>
              </a:r>
            </a:p>
            <a:p>
              <a:r>
                <a:rPr lang="pt-BR" b="1" dirty="0">
                  <a:solidFill>
                    <a:schemeClr val="bg1"/>
                  </a:solidFill>
                </a:rPr>
                <a:t>Resultados de experimentos genômicos</a:t>
              </a:r>
            </a:p>
          </p:txBody>
        </p:sp>
      </p:grpSp>
      <p:pic>
        <p:nvPicPr>
          <p:cNvPr id="25" name="Imagem 10">
            <a:extLst>
              <a:ext uri="{FF2B5EF4-FFF2-40B4-BE49-F238E27FC236}">
                <a16:creationId xmlns:a16="http://schemas.microsoft.com/office/drawing/2014/main" xmlns="" id="{5F6826C6-B800-1B43-9B9F-1F3C77AB5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03" y="126834"/>
            <a:ext cx="1300913" cy="99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033"/>
            <a:ext cx="1428750" cy="12001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9" y="1"/>
            <a:ext cx="1074206" cy="572263"/>
          </a:xfrm>
          <a:prstGeom prst="rect">
            <a:avLst/>
          </a:prstGeom>
        </p:spPr>
      </p:pic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BANCO DE DADOS PRIMÁRIOS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 t="15130" r="1864" b="13261"/>
          <a:stretch/>
        </p:blipFill>
        <p:spPr>
          <a:xfrm>
            <a:off x="700441" y="1131590"/>
            <a:ext cx="7471959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6">
            <a:alphaModFix/>
          </a:blip>
          <a:srcRect t="14325" b="15073"/>
          <a:stretch/>
        </p:blipFill>
        <p:spPr>
          <a:xfrm>
            <a:off x="711512" y="1131590"/>
            <a:ext cx="7460888" cy="401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7">
            <a:alphaModFix/>
          </a:blip>
          <a:srcRect l="1399" t="23167" r="1409" b="12261"/>
          <a:stretch/>
        </p:blipFill>
        <p:spPr>
          <a:xfrm>
            <a:off x="711512" y="1131590"/>
            <a:ext cx="7460888" cy="401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8">
            <a:alphaModFix/>
          </a:blip>
          <a:srcRect t="14772" r="1864" b="6269"/>
          <a:stretch/>
        </p:blipFill>
        <p:spPr>
          <a:xfrm>
            <a:off x="700441" y="1145144"/>
            <a:ext cx="7471959" cy="399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1D3DEDB-07F7-FF4E-91E0-B4FC4E1739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43" y="74736"/>
            <a:ext cx="1300913" cy="99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033"/>
            <a:ext cx="1428750" cy="12001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9" y="1"/>
            <a:ext cx="1074206" cy="572263"/>
          </a:xfrm>
          <a:prstGeom prst="rect">
            <a:avLst/>
          </a:prstGeom>
        </p:spPr>
      </p:pic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ALINHAMENTO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 t="14418" r="2657" b="10404"/>
          <a:stretch/>
        </p:blipFill>
        <p:spPr>
          <a:xfrm>
            <a:off x="1303800" y="1276749"/>
            <a:ext cx="6675599" cy="386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6">
            <a:alphaModFix/>
          </a:blip>
          <a:srcRect l="6193" t="13933" r="24836" b="20341"/>
          <a:stretch/>
        </p:blipFill>
        <p:spPr>
          <a:xfrm>
            <a:off x="1303800" y="1276750"/>
            <a:ext cx="6675599" cy="376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10">
            <a:extLst>
              <a:ext uri="{FF2B5EF4-FFF2-40B4-BE49-F238E27FC236}">
                <a16:creationId xmlns:a16="http://schemas.microsoft.com/office/drawing/2014/main" xmlns="" id="{9D10C9A2-A9C0-B140-9CBE-9D44A9A335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4736"/>
            <a:ext cx="1300913" cy="99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033"/>
            <a:ext cx="1428750" cy="12001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9" y="1"/>
            <a:ext cx="1074206" cy="5722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" y="483518"/>
            <a:ext cx="1428750" cy="12001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64" y="1988856"/>
            <a:ext cx="3322784" cy="30018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774012"/>
            <a:ext cx="7128792" cy="802298"/>
          </a:xfrm>
        </p:spPr>
        <p:txBody>
          <a:bodyPr/>
          <a:lstStyle/>
          <a:p>
            <a:r>
              <a:rPr lang="pt-BR" dirty="0"/>
              <a:t>Alinhamento múltiplos, padrões e perfis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9" y="2594319"/>
            <a:ext cx="3648405" cy="25202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74409" y="1482338"/>
            <a:ext cx="82638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>
                <a:latin typeface="+mj-lt"/>
              </a:rPr>
              <a:t>Através do programa </a:t>
            </a:r>
            <a:r>
              <a:rPr lang="pt-BR" dirty="0" err="1">
                <a:latin typeface="+mj-lt"/>
              </a:rPr>
              <a:t>Clustal</a:t>
            </a:r>
            <a:r>
              <a:rPr lang="pt-BR" dirty="0">
                <a:latin typeface="+mj-lt"/>
              </a:rPr>
              <a:t> posso alinhar minhas sequências múltiplas e assim, tirar conclusões;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>
                <a:latin typeface="+mj-lt"/>
              </a:rPr>
              <a:t>Se são homólogos ou não;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>
                <a:latin typeface="+mj-lt"/>
              </a:rPr>
              <a:t>Filogenia.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C3229F8-F298-5245-801E-9EDE8FA60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4736"/>
            <a:ext cx="1300913" cy="9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3" y="2054217"/>
            <a:ext cx="4164075" cy="312122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033"/>
            <a:ext cx="1428750" cy="12001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9" y="1"/>
            <a:ext cx="1074206" cy="5722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51651"/>
            <a:ext cx="7030500" cy="999300"/>
          </a:xfrm>
        </p:spPr>
        <p:txBody>
          <a:bodyPr/>
          <a:lstStyle/>
          <a:p>
            <a:r>
              <a:rPr lang="pt-BR" dirty="0"/>
              <a:t>Domínios em famílias de proteínas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4409" y="1378183"/>
            <a:ext cx="185755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são esses 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Domínios?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076056" y="1275606"/>
            <a:ext cx="3889206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Representação do padrão do dedo de zinco</a:t>
            </a:r>
          </a:p>
          <a:p>
            <a:pPr algn="ctr"/>
            <a:r>
              <a:rPr lang="pt-BR" b="1" dirty="0"/>
              <a:t>C-x (2,4) – C – x (3) – [LIVMFYWC] x- (8)</a:t>
            </a:r>
          </a:p>
          <a:p>
            <a:pPr algn="ctr"/>
            <a:r>
              <a:rPr lang="pt-BR" b="1" dirty="0"/>
              <a:t>– H – x (3,5) - H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2771800" y="1212890"/>
            <a:ext cx="1728192" cy="801380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 rot="5400000">
            <a:off x="6848894" y="2255536"/>
            <a:ext cx="1144910" cy="801380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25" y="3237909"/>
            <a:ext cx="3282047" cy="1775734"/>
          </a:xfrm>
          <a:prstGeom prst="rect">
            <a:avLst/>
          </a:prstGeom>
        </p:spPr>
      </p:pic>
      <p:pic>
        <p:nvPicPr>
          <p:cNvPr id="14" name="Imagem 10">
            <a:extLst>
              <a:ext uri="{FF2B5EF4-FFF2-40B4-BE49-F238E27FC236}">
                <a16:creationId xmlns:a16="http://schemas.microsoft.com/office/drawing/2014/main" xmlns="" id="{48DB123C-6307-2A4C-8517-D129C9B70A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4736"/>
            <a:ext cx="1300913" cy="9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48022"/>
            <a:ext cx="5378125" cy="40364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033"/>
            <a:ext cx="1428750" cy="12001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9" y="1"/>
            <a:ext cx="1074206" cy="572263"/>
          </a:xfrm>
          <a:prstGeom prst="rect">
            <a:avLst/>
          </a:prstGeom>
        </p:spPr>
      </p:pic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0" y="627534"/>
            <a:ext cx="7030500" cy="7506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Bancos de dados secundários 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pt-BR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971675"/>
            <a:ext cx="1428750" cy="12001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20377"/>
            <a:ext cx="5832080" cy="3902893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xmlns="" id="{574E80B0-35ED-FE4C-85EE-B36AC6FC5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4736"/>
            <a:ext cx="1300913" cy="99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377</TotalTime>
  <Words>243</Words>
  <Application>Microsoft Office PowerPoint</Application>
  <PresentationFormat>Apresentação na tela (16:9)</PresentationFormat>
  <Paragraphs>51</Paragraphs>
  <Slides>12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Maven Pro</vt:lpstr>
      <vt:lpstr>Nunito</vt:lpstr>
      <vt:lpstr>Wingdings</vt:lpstr>
      <vt:lpstr>Cambria Math</vt:lpstr>
      <vt:lpstr>momentum</vt:lpstr>
      <vt:lpstr>Bioinformática</vt:lpstr>
      <vt:lpstr>Apresentação do PowerPoint</vt:lpstr>
      <vt:lpstr>Introdução</vt:lpstr>
      <vt:lpstr>Apresentação do PowerPoint</vt:lpstr>
      <vt:lpstr>BANCO DE DADOS PRIMÁRIOS</vt:lpstr>
      <vt:lpstr>ALINHAMENTO</vt:lpstr>
      <vt:lpstr>Alinhamento múltiplos, padrões e perfis</vt:lpstr>
      <vt:lpstr>Domínios em famílias de proteínas</vt:lpstr>
      <vt:lpstr>Bancos de dados secundários </vt:lpstr>
      <vt:lpstr>Genômica</vt:lpstr>
      <vt:lpstr>Agradecimentos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Bioinformática</dc:title>
  <dc:creator>User</dc:creator>
  <cp:lastModifiedBy>PBC</cp:lastModifiedBy>
  <cp:revision>31</cp:revision>
  <dcterms:modified xsi:type="dcterms:W3CDTF">2021-11-11T14:21:19Z</dcterms:modified>
</cp:coreProperties>
</file>