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722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/>
      <a:tcStyle>
        <a:tcBdr/>
        <a:fill>
          <a:solidFill>
            <a:srgbClr val="F0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8CF"/>
          </a:solidFill>
        </a:fill>
      </a:tcStyle>
    </a:wholeTbl>
    <a:band2H>
      <a:tcTxStyle/>
      <a:tcStyle>
        <a:tcBdr/>
        <a:fill>
          <a:solidFill>
            <a:srgbClr val="EFEC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DB"/>
          </a:solidFill>
        </a:fill>
      </a:tcStyle>
    </a:wholeTbl>
    <a:band2H>
      <a:tcTxStyle/>
      <a:tcStyle>
        <a:tcBdr/>
        <a:fill>
          <a:solidFill>
            <a:srgbClr val="EAF1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>
        <p:scale>
          <a:sx n="89" d="100"/>
          <a:sy n="89" d="100"/>
        </p:scale>
        <p:origin x="-588" y="-12"/>
      </p:cViewPr>
      <p:guideLst>
        <p:guide orient="horz" pos="22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8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entury Gothic"/>
      </a:defRPr>
    </a:lvl1pPr>
    <a:lvl2pPr indent="228600" latinLnBrk="0">
      <a:defRPr sz="1200">
        <a:latin typeface="+mj-lt"/>
        <a:ea typeface="+mj-ea"/>
        <a:cs typeface="+mj-cs"/>
        <a:sym typeface="Century Gothic"/>
      </a:defRPr>
    </a:lvl2pPr>
    <a:lvl3pPr indent="457200" latinLnBrk="0">
      <a:defRPr sz="1200">
        <a:latin typeface="+mj-lt"/>
        <a:ea typeface="+mj-ea"/>
        <a:cs typeface="+mj-cs"/>
        <a:sym typeface="Century Gothic"/>
      </a:defRPr>
    </a:lvl3pPr>
    <a:lvl4pPr indent="685800" latinLnBrk="0">
      <a:defRPr sz="1200">
        <a:latin typeface="+mj-lt"/>
        <a:ea typeface="+mj-ea"/>
        <a:cs typeface="+mj-cs"/>
        <a:sym typeface="Century Gothic"/>
      </a:defRPr>
    </a:lvl4pPr>
    <a:lvl5pPr indent="914400" latinLnBrk="0">
      <a:defRPr sz="1200">
        <a:latin typeface="+mj-lt"/>
        <a:ea typeface="+mj-ea"/>
        <a:cs typeface="+mj-cs"/>
        <a:sym typeface="Century Gothic"/>
      </a:defRPr>
    </a:lvl5pPr>
    <a:lvl6pPr indent="1143000" latinLnBrk="0">
      <a:defRPr sz="1200">
        <a:latin typeface="+mj-lt"/>
        <a:ea typeface="+mj-ea"/>
        <a:cs typeface="+mj-cs"/>
        <a:sym typeface="Century Gothic"/>
      </a:defRPr>
    </a:lvl6pPr>
    <a:lvl7pPr indent="1371600" latinLnBrk="0">
      <a:defRPr sz="1200">
        <a:latin typeface="+mj-lt"/>
        <a:ea typeface="+mj-ea"/>
        <a:cs typeface="+mj-cs"/>
        <a:sym typeface="Century Gothic"/>
      </a:defRPr>
    </a:lvl7pPr>
    <a:lvl8pPr indent="1600200" latinLnBrk="0">
      <a:defRPr sz="1200">
        <a:latin typeface="+mj-lt"/>
        <a:ea typeface="+mj-ea"/>
        <a:cs typeface="+mj-cs"/>
        <a:sym typeface="Century Gothic"/>
      </a:defRPr>
    </a:lvl8pPr>
    <a:lvl9pPr indent="18288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39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52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xfrm>
            <a:off x="2589214" y="2653137"/>
            <a:ext cx="8915400" cy="238744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4" y="5040577"/>
            <a:ext cx="8915400" cy="11883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Freeform 6"/>
          <p:cNvSpPr/>
          <p:nvPr/>
        </p:nvSpPr>
        <p:spPr>
          <a:xfrm>
            <a:off x="-1" y="4562021"/>
            <a:ext cx="1742309" cy="821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4773584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204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9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217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0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Title Text"/>
          <p:cNvSpPr>
            <a:spLocks noGrp="1"/>
          </p:cNvSpPr>
          <p:nvPr>
            <p:ph type="title"/>
          </p:nvPr>
        </p:nvSpPr>
        <p:spPr>
          <a:xfrm>
            <a:off x="2589213" y="643183"/>
            <a:ext cx="8915400" cy="3288767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3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3" y="4593921"/>
            <a:ext cx="8915400" cy="164158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Freeform 11"/>
          <p:cNvSpPr/>
          <p:nvPr/>
        </p:nvSpPr>
        <p:spPr>
          <a:xfrm flipV="1">
            <a:off x="-4189" y="3353270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3417367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241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6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254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7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Title Text"/>
          <p:cNvSpPr>
            <a:spLocks noGrp="1"/>
          </p:cNvSpPr>
          <p:nvPr>
            <p:ph type="title"/>
          </p:nvPr>
        </p:nvSpPr>
        <p:spPr>
          <a:xfrm>
            <a:off x="2849948" y="643185"/>
            <a:ext cx="8393927" cy="3055126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275012" y="3698311"/>
            <a:ext cx="7536555" cy="4019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89212" y="4593921"/>
            <a:ext cx="8915401" cy="1641582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1" name="Freeform 11"/>
          <p:cNvSpPr/>
          <p:nvPr/>
        </p:nvSpPr>
        <p:spPr>
          <a:xfrm flipV="1">
            <a:off x="-4189" y="3353270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TextBox 13"/>
          <p:cNvSpPr/>
          <p:nvPr/>
        </p:nvSpPr>
        <p:spPr>
          <a:xfrm>
            <a:off x="2467652" y="378900"/>
            <a:ext cx="60960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73" name="TextBox 14"/>
          <p:cNvSpPr/>
          <p:nvPr/>
        </p:nvSpPr>
        <p:spPr>
          <a:xfrm>
            <a:off x="11114851" y="2760562"/>
            <a:ext cx="60960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74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3417367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281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6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294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Title Text"/>
          <p:cNvSpPr>
            <a:spLocks noGrp="1"/>
          </p:cNvSpPr>
          <p:nvPr>
            <p:ph type="title"/>
          </p:nvPr>
        </p:nvSpPr>
        <p:spPr>
          <a:xfrm>
            <a:off x="2589213" y="2572737"/>
            <a:ext cx="8915401" cy="287496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0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3" y="5467067"/>
            <a:ext cx="8915401" cy="7698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  <a:lvl5pPr>
              <a:buClrTx/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Freeform 11"/>
          <p:cNvSpPr/>
          <p:nvPr/>
        </p:nvSpPr>
        <p:spPr>
          <a:xfrm flipV="1">
            <a:off x="-4189" y="5182325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5252119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318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3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331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4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Title Text"/>
          <p:cNvSpPr>
            <a:spLocks noGrp="1"/>
          </p:cNvSpPr>
          <p:nvPr>
            <p:ph type="title"/>
          </p:nvPr>
        </p:nvSpPr>
        <p:spPr>
          <a:xfrm>
            <a:off x="2849948" y="643185"/>
            <a:ext cx="8393927" cy="3055126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4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1" y="4582688"/>
            <a:ext cx="8915401" cy="88438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3" y="5467067"/>
            <a:ext cx="8915401" cy="76982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Freeform 11"/>
          <p:cNvSpPr/>
          <p:nvPr/>
        </p:nvSpPr>
        <p:spPr>
          <a:xfrm flipV="1">
            <a:off x="-4189" y="5182325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TextBox 16"/>
          <p:cNvSpPr/>
          <p:nvPr/>
        </p:nvSpPr>
        <p:spPr>
          <a:xfrm>
            <a:off x="2467652" y="378900"/>
            <a:ext cx="60960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0" name="TextBox 17"/>
          <p:cNvSpPr/>
          <p:nvPr/>
        </p:nvSpPr>
        <p:spPr>
          <a:xfrm>
            <a:off x="11114851" y="2760562"/>
            <a:ext cx="60960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1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5252119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358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3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371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4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Title Text"/>
          <p:cNvSpPr>
            <a:spLocks noGrp="1"/>
          </p:cNvSpPr>
          <p:nvPr>
            <p:ph type="title"/>
          </p:nvPr>
        </p:nvSpPr>
        <p:spPr>
          <a:xfrm>
            <a:off x="2589213" y="661971"/>
            <a:ext cx="8915400" cy="3038689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8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1" y="4582688"/>
            <a:ext cx="8915401" cy="88438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3" y="5467067"/>
            <a:ext cx="8915401" cy="76982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88" name="Freeform 11"/>
          <p:cNvSpPr/>
          <p:nvPr/>
        </p:nvSpPr>
        <p:spPr>
          <a:xfrm flipV="1">
            <a:off x="-4189" y="5182325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5252119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Text"/>
          <p:cNvSpPr>
            <a:spLocks noGrp="1"/>
          </p:cNvSpPr>
          <p:nvPr>
            <p:ph type="title"/>
          </p:nvPr>
        </p:nvSpPr>
        <p:spPr>
          <a:xfrm>
            <a:off x="2592925" y="658494"/>
            <a:ext cx="8911688" cy="13514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7" name="Body Level One…"/>
          <p:cNvSpPr>
            <a:spLocks noGrp="1"/>
          </p:cNvSpPr>
          <p:nvPr>
            <p:ph type="body" idx="1"/>
          </p:nvPr>
        </p:nvSpPr>
        <p:spPr>
          <a:xfrm>
            <a:off x="2589211" y="2251144"/>
            <a:ext cx="8915401" cy="41003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Text"/>
          <p:cNvSpPr>
            <a:spLocks noGrp="1"/>
          </p:cNvSpPr>
          <p:nvPr>
            <p:ph type="title"/>
          </p:nvPr>
        </p:nvSpPr>
        <p:spPr>
          <a:xfrm>
            <a:off x="9294813" y="661970"/>
            <a:ext cx="2207602" cy="557491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06" name="Body Level One…"/>
          <p:cNvSpPr>
            <a:spLocks noGrp="1"/>
          </p:cNvSpPr>
          <p:nvPr>
            <p:ph type="body" idx="1"/>
          </p:nvPr>
        </p:nvSpPr>
        <p:spPr>
          <a:xfrm>
            <a:off x="2589211" y="661970"/>
            <a:ext cx="6477001" cy="557491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>
            <a:spLocks noGrp="1"/>
          </p:cNvSpPr>
          <p:nvPr>
            <p:ph type="title"/>
          </p:nvPr>
        </p:nvSpPr>
        <p:spPr>
          <a:xfrm>
            <a:off x="2592926" y="658494"/>
            <a:ext cx="8911688" cy="13514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>
            <a:spLocks noGrp="1"/>
          </p:cNvSpPr>
          <p:nvPr>
            <p:ph type="body" idx="1"/>
          </p:nvPr>
        </p:nvSpPr>
        <p:spPr>
          <a:xfrm>
            <a:off x="2589211" y="2251145"/>
            <a:ext cx="8915401" cy="398574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85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0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98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itle Text"/>
          <p:cNvSpPr>
            <a:spLocks noGrp="1"/>
          </p:cNvSpPr>
          <p:nvPr>
            <p:ph type="title"/>
          </p:nvPr>
        </p:nvSpPr>
        <p:spPr>
          <a:xfrm>
            <a:off x="2589213" y="2172172"/>
            <a:ext cx="8915400" cy="154972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3" y="3724612"/>
            <a:ext cx="8915400" cy="90780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Freeform 11"/>
          <p:cNvSpPr/>
          <p:nvPr/>
        </p:nvSpPr>
        <p:spPr>
          <a:xfrm flipV="1">
            <a:off x="-4189" y="3353270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3417367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>
            <a:spLocks noGrp="1"/>
          </p:cNvSpPr>
          <p:nvPr>
            <p:ph type="title"/>
          </p:nvPr>
        </p:nvSpPr>
        <p:spPr>
          <a:xfrm>
            <a:off x="2592925" y="658494"/>
            <a:ext cx="8911688" cy="13514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1" y="2251145"/>
            <a:ext cx="4313865" cy="398574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>
            <a:spLocks noGrp="1"/>
          </p:cNvSpPr>
          <p:nvPr>
            <p:ph type="title"/>
          </p:nvPr>
        </p:nvSpPr>
        <p:spPr>
          <a:xfrm>
            <a:off x="2592925" y="658494"/>
            <a:ext cx="8911688" cy="13514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939372" y="2081384"/>
            <a:ext cx="3992733" cy="6080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06630" y="2077978"/>
            <a:ext cx="3999001" cy="60801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1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>
            <a:spLocks noGrp="1"/>
          </p:cNvSpPr>
          <p:nvPr>
            <p:ph type="title"/>
          </p:nvPr>
        </p:nvSpPr>
        <p:spPr>
          <a:xfrm>
            <a:off x="2592925" y="658494"/>
            <a:ext cx="8911688" cy="13514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xfrm>
            <a:off x="2589213" y="470664"/>
            <a:ext cx="3505199" cy="1030101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>
            <a:spLocks noGrp="1"/>
          </p:cNvSpPr>
          <p:nvPr>
            <p:ph type="body" sz="half" idx="1"/>
          </p:nvPr>
        </p:nvSpPr>
        <p:spPr>
          <a:xfrm>
            <a:off x="6323012" y="470665"/>
            <a:ext cx="5181601" cy="5713287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3" y="1686685"/>
            <a:ext cx="3505199" cy="449726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166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1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179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2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Title Text"/>
          <p:cNvSpPr>
            <a:spLocks noGrp="1"/>
          </p:cNvSpPr>
          <p:nvPr>
            <p:ph type="title"/>
          </p:nvPr>
        </p:nvSpPr>
        <p:spPr>
          <a:xfrm>
            <a:off x="2589213" y="5065078"/>
            <a:ext cx="8915401" cy="5979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94" name="Picture Placeholder 2"/>
          <p:cNvSpPr>
            <a:spLocks noGrp="1"/>
          </p:cNvSpPr>
          <p:nvPr>
            <p:ph type="pic" idx="13"/>
          </p:nvPr>
        </p:nvSpPr>
        <p:spPr>
          <a:xfrm>
            <a:off x="2589211" y="669946"/>
            <a:ext cx="8915401" cy="40673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589213" y="5663038"/>
            <a:ext cx="8915401" cy="5209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Freeform 11"/>
          <p:cNvSpPr/>
          <p:nvPr/>
        </p:nvSpPr>
        <p:spPr>
          <a:xfrm flipV="1">
            <a:off x="-4189" y="5182325"/>
            <a:ext cx="1595613" cy="53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5252119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2"/>
          <p:cNvGrpSpPr/>
          <p:nvPr/>
        </p:nvGrpSpPr>
        <p:grpSpPr>
          <a:xfrm>
            <a:off x="0" y="241193"/>
            <a:ext cx="2851518" cy="7004369"/>
            <a:chOff x="0" y="0"/>
            <a:chExt cx="2851516" cy="7004367"/>
          </a:xfrm>
        </p:grpSpPr>
        <p:sp>
          <p:nvSpPr>
            <p:cNvPr id="2" name="Freeform 11"/>
            <p:cNvSpPr/>
            <p:nvPr/>
          </p:nvSpPr>
          <p:spPr>
            <a:xfrm>
              <a:off x="-1" y="2475715"/>
              <a:ext cx="100643" cy="6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98" y="3089236"/>
              <a:ext cx="646718" cy="245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Freeform 13"/>
            <p:cNvSpPr/>
            <p:nvPr/>
          </p:nvSpPr>
          <p:spPr>
            <a:xfrm>
              <a:off x="806998" y="5505958"/>
              <a:ext cx="609443" cy="14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824" y="6620915"/>
              <a:ext cx="171465" cy="38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641" y="3136430"/>
              <a:ext cx="821909" cy="3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reeform 16"/>
            <p:cNvSpPr/>
            <p:nvPr/>
          </p:nvSpPr>
          <p:spPr>
            <a:xfrm>
              <a:off x="26126" y="-1"/>
              <a:ext cx="102473" cy="30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Freeform 17"/>
            <p:cNvSpPr/>
            <p:nvPr/>
          </p:nvSpPr>
          <p:spPr>
            <a:xfrm>
              <a:off x="78276" y="2865065"/>
              <a:ext cx="78278" cy="5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723" y="5539388"/>
              <a:ext cx="190102" cy="10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314" y="1234907"/>
              <a:ext cx="2076203" cy="427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549" y="6648445"/>
              <a:ext cx="162147" cy="3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723" y="5413537"/>
              <a:ext cx="37276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863" y="6347583"/>
              <a:ext cx="238559" cy="65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27221" y="-829"/>
            <a:ext cx="2356674" cy="7231647"/>
            <a:chOff x="0" y="0"/>
            <a:chExt cx="2356673" cy="7231645"/>
          </a:xfrm>
        </p:grpSpPr>
        <p:sp>
          <p:nvSpPr>
            <p:cNvPr id="15" name="Freeform 27"/>
            <p:cNvSpPr/>
            <p:nvPr/>
          </p:nvSpPr>
          <p:spPr>
            <a:xfrm>
              <a:off x="0" y="0"/>
              <a:ext cx="494327" cy="46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28"/>
            <p:cNvSpPr/>
            <p:nvPr/>
          </p:nvSpPr>
          <p:spPr>
            <a:xfrm>
              <a:off x="523067" y="4555107"/>
              <a:ext cx="423436" cy="16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Freeform 29"/>
            <p:cNvSpPr/>
            <p:nvPr/>
          </p:nvSpPr>
          <p:spPr>
            <a:xfrm>
              <a:off x="979074" y="6186502"/>
              <a:ext cx="431100" cy="10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reeform 30"/>
            <p:cNvSpPr/>
            <p:nvPr/>
          </p:nvSpPr>
          <p:spPr>
            <a:xfrm>
              <a:off x="494326" y="4605647"/>
              <a:ext cx="551808" cy="235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Freeform 31"/>
            <p:cNvSpPr/>
            <p:nvPr/>
          </p:nvSpPr>
          <p:spPr>
            <a:xfrm>
              <a:off x="444311" y="1361052"/>
              <a:ext cx="170725" cy="319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32"/>
            <p:cNvSpPr/>
            <p:nvPr/>
          </p:nvSpPr>
          <p:spPr>
            <a:xfrm>
              <a:off x="1084453" y="6934477"/>
              <a:ext cx="134120" cy="2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Freeform 33"/>
            <p:cNvSpPr/>
            <p:nvPr/>
          </p:nvSpPr>
          <p:spPr>
            <a:xfrm>
              <a:off x="475166" y="4334758"/>
              <a:ext cx="82390" cy="53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Freeform 34"/>
            <p:cNvSpPr/>
            <p:nvPr/>
          </p:nvSpPr>
          <p:spPr>
            <a:xfrm>
              <a:off x="946501" y="3319938"/>
              <a:ext cx="1410173" cy="286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Freeform 35"/>
            <p:cNvSpPr/>
            <p:nvPr/>
          </p:nvSpPr>
          <p:spPr>
            <a:xfrm>
              <a:off x="1046133" y="6964799"/>
              <a:ext cx="120709" cy="2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Freeform 36"/>
            <p:cNvSpPr/>
            <p:nvPr/>
          </p:nvSpPr>
          <p:spPr>
            <a:xfrm>
              <a:off x="946501" y="6222890"/>
              <a:ext cx="137953" cy="7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Freeform 37"/>
            <p:cNvSpPr/>
            <p:nvPr/>
          </p:nvSpPr>
          <p:spPr>
            <a:xfrm>
              <a:off x="946501" y="6091488"/>
              <a:ext cx="38321" cy="2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Freeform 38"/>
            <p:cNvSpPr/>
            <p:nvPr/>
          </p:nvSpPr>
          <p:spPr>
            <a:xfrm>
              <a:off x="979074" y="6671675"/>
              <a:ext cx="210760" cy="5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-1" y="0"/>
            <a:ext cx="182882" cy="7235825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Freeform 11"/>
          <p:cNvSpPr/>
          <p:nvPr/>
        </p:nvSpPr>
        <p:spPr>
          <a:xfrm flipV="1">
            <a:off x="-4189" y="753732"/>
            <a:ext cx="1595613" cy="53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609600" y="289386"/>
            <a:ext cx="10972800" cy="139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Body Level One…"/>
          <p:cNvSpPr>
            <a:spLocks noGrp="1"/>
          </p:cNvSpPr>
          <p:nvPr>
            <p:ph type="body" idx="1"/>
          </p:nvPr>
        </p:nvSpPr>
        <p:spPr>
          <a:xfrm>
            <a:off x="609600" y="1686136"/>
            <a:ext cx="10972800" cy="554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>
            <a:spLocks noGrp="1"/>
          </p:cNvSpPr>
          <p:nvPr>
            <p:ph type="sldNum" sz="quarter" idx="2"/>
          </p:nvPr>
        </p:nvSpPr>
        <p:spPr>
          <a:xfrm>
            <a:off x="925906" y="825683"/>
            <a:ext cx="385674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tângulo 7"/>
          <p:cNvSpPr/>
          <p:nvPr/>
        </p:nvSpPr>
        <p:spPr>
          <a:xfrm>
            <a:off x="2514783" y="519907"/>
            <a:ext cx="6096001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n w="9525">
                  <a:solidFill>
                    <a:srgbClr val="FFFFFF"/>
                  </a:solidFill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Universidade Estadual de Maringá</a:t>
            </a:r>
          </a:p>
          <a:p>
            <a:pPr algn="ctr">
              <a:defRPr sz="2000" b="1">
                <a:ln w="9525">
                  <a:solidFill>
                    <a:srgbClr val="FFFFFF"/>
                  </a:solidFill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Programa de Pós-graduação em Ciências Biológicas (Área de concentração: Biologia Celular e Molecular) – PBC </a:t>
            </a:r>
          </a:p>
          <a:p>
            <a:pPr algn="ctr">
              <a:defRPr sz="2000" b="1">
                <a:ln w="9525">
                  <a:solidFill>
                    <a:srgbClr val="FFFFFF"/>
                  </a:solidFill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 </a:t>
            </a:r>
          </a:p>
          <a:p>
            <a:pPr algn="ctr">
              <a:defRPr sz="2000" b="1">
                <a:ln w="9525">
                  <a:solidFill>
                    <a:srgbClr val="FFFFFF"/>
                  </a:solidFill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VII Curso de Inverno em Biologia Celular e Molecular</a:t>
            </a:r>
          </a:p>
        </p:txBody>
      </p:sp>
      <p:pic>
        <p:nvPicPr>
          <p:cNvPr id="417" name="Imagem 8" descr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2" y="632124"/>
            <a:ext cx="1260780" cy="119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m 9" descr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855" y="632124"/>
            <a:ext cx="1248224" cy="966505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Título 11"/>
          <p:cNvSpPr>
            <a:spLocks noGrp="1"/>
          </p:cNvSpPr>
          <p:nvPr>
            <p:ph type="ctrTitle"/>
          </p:nvPr>
        </p:nvSpPr>
        <p:spPr>
          <a:xfrm>
            <a:off x="1961881" y="2766673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 sz="4800" b="1">
                <a:ln w="9525">
                  <a:solidFill>
                    <a:srgbClr val="FFFFFF"/>
                  </a:solidFill>
                </a:ln>
                <a:solidFill>
                  <a:srgbClr val="000000"/>
                </a:solidFill>
                <a:effectLst>
                  <a:outerShdw blurRad="12700" dist="38100" dir="2700000" rotWithShape="0">
                    <a:srgbClr val="808080"/>
                  </a:outerShdw>
                </a:effectLst>
              </a:defRPr>
            </a:lvl1pPr>
          </a:lstStyle>
          <a:p>
            <a:r>
              <a:t>Minicurso 3: Expressão heteróloga e purificação da proteína de reparo, KIN</a:t>
            </a:r>
          </a:p>
        </p:txBody>
      </p:sp>
      <p:sp>
        <p:nvSpPr>
          <p:cNvPr id="420" name="Subtítulo 12"/>
          <p:cNvSpPr>
            <a:spLocks noGrp="1"/>
          </p:cNvSpPr>
          <p:nvPr>
            <p:ph type="subTitle" sz="quarter" idx="1"/>
          </p:nvPr>
        </p:nvSpPr>
        <p:spPr>
          <a:xfrm>
            <a:off x="1535885" y="5289970"/>
            <a:ext cx="3331337" cy="1647593"/>
          </a:xfrm>
          <a:prstGeom prst="rect">
            <a:avLst/>
          </a:prstGeom>
        </p:spPr>
        <p:txBody>
          <a:bodyPr/>
          <a:lstStyle/>
          <a:p>
            <a:pPr algn="just">
              <a:defRPr sz="2000" b="1">
                <a:solidFill>
                  <a:srgbClr val="000000"/>
                </a:solidFill>
              </a:defRPr>
            </a:pPr>
            <a:r>
              <a:t>Participantes:</a:t>
            </a:r>
            <a:r>
              <a:rPr b="0"/>
              <a:t>                                                 </a:t>
            </a:r>
          </a:p>
          <a:p>
            <a:pPr algn="just">
              <a:defRPr sz="2000">
                <a:solidFill>
                  <a:srgbClr val="000000"/>
                </a:solidFill>
              </a:defRPr>
            </a:pPr>
            <a:r>
              <a:t>    Daniel Caligari</a:t>
            </a:r>
          </a:p>
          <a:p>
            <a:pPr algn="just">
              <a:defRPr sz="2000">
                <a:solidFill>
                  <a:srgbClr val="000000"/>
                </a:solidFill>
              </a:defRPr>
            </a:pPr>
            <a:r>
              <a:t>    Mariana Rocha</a:t>
            </a:r>
          </a:p>
        </p:txBody>
      </p:sp>
      <p:sp>
        <p:nvSpPr>
          <p:cNvPr id="421" name="CaixaDeTexto 10"/>
          <p:cNvSpPr/>
          <p:nvPr/>
        </p:nvSpPr>
        <p:spPr>
          <a:xfrm>
            <a:off x="9638855" y="5154274"/>
            <a:ext cx="2086984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/>
            </a:pPr>
            <a:r>
              <a:t>LORF</a:t>
            </a:r>
          </a:p>
          <a:p>
            <a:pPr algn="ctr"/>
            <a:r>
              <a:t>Laboratório de Organização Funcional do Núcleo</a:t>
            </a:r>
          </a:p>
        </p:txBody>
      </p:sp>
      <p:sp>
        <p:nvSpPr>
          <p:cNvPr id="422" name="CaixaDeTexto 3"/>
          <p:cNvSpPr/>
          <p:nvPr/>
        </p:nvSpPr>
        <p:spPr>
          <a:xfrm>
            <a:off x="4867221" y="5203504"/>
            <a:ext cx="498143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2000" b="1"/>
            </a:pPr>
            <a:r>
              <a:t>Ministrantes:</a:t>
            </a:r>
          </a:p>
          <a:p>
            <a:pPr algn="just">
              <a:lnSpc>
                <a:spcPct val="150000"/>
              </a:lnSpc>
              <a:defRPr sz="2000" b="1"/>
            </a:pPr>
            <a:r>
              <a:t>    </a:t>
            </a:r>
            <a:r>
              <a:rPr b="0"/>
              <a:t>Francisco Ferreira Duarte Júnior</a:t>
            </a:r>
          </a:p>
          <a:p>
            <a:pPr algn="just">
              <a:lnSpc>
                <a:spcPct val="150000"/>
              </a:lnSpc>
              <a:defRPr sz="2000"/>
            </a:pPr>
            <a:r>
              <a:t>    José Renato Pattaro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ítulo 1"/>
          <p:cNvSpPr>
            <a:spLocks noGrp="1"/>
          </p:cNvSpPr>
          <p:nvPr>
            <p:ph type="title"/>
          </p:nvPr>
        </p:nvSpPr>
        <p:spPr>
          <a:xfrm>
            <a:off x="2250159" y="131930"/>
            <a:ext cx="7691681" cy="1582236"/>
          </a:xfrm>
          <a:prstGeom prst="rect">
            <a:avLst/>
          </a:prstGeom>
        </p:spPr>
        <p:txBody>
          <a:bodyPr/>
          <a:lstStyle/>
          <a:p>
            <a:pPr algn="ctr" defTabSz="448055">
              <a:defRPr sz="3626" b="1">
                <a:solidFill>
                  <a:schemeClr val="accent3"/>
                </a:solidFill>
              </a:defRPr>
            </a:pPr>
            <a:r>
              <a:t>Expressão da Proteína </a:t>
            </a:r>
            <a:r>
              <a:rPr baseline="-25387"/>
              <a:t>HSA</a:t>
            </a:r>
            <a:r>
              <a:t>KIN(His)</a:t>
            </a:r>
            <a:r>
              <a:rPr baseline="-25387"/>
              <a:t>6</a:t>
            </a:r>
            <a:br>
              <a:rPr baseline="-25387"/>
            </a:br>
            <a:endParaRPr baseline="-25387"/>
          </a:p>
        </p:txBody>
      </p:sp>
      <p:pic>
        <p:nvPicPr>
          <p:cNvPr id="451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15" y="5174367"/>
            <a:ext cx="2203904" cy="165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56044" y="2036691"/>
            <a:ext cx="2131923" cy="159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m 7" descr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7468" y="2041096"/>
            <a:ext cx="1657424" cy="1243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m 8" descr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74840" y="4996517"/>
            <a:ext cx="2091458" cy="1568594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eta para a direita 12"/>
          <p:cNvSpPr/>
          <p:nvPr/>
        </p:nvSpPr>
        <p:spPr>
          <a:xfrm>
            <a:off x="3993970" y="2462754"/>
            <a:ext cx="852972" cy="199876"/>
          </a:xfrm>
          <a:prstGeom prst="rightArrow">
            <a:avLst>
              <a:gd name="adj1" fmla="val 50000"/>
              <a:gd name="adj2" fmla="val 86364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Seta para a direita 13"/>
          <p:cNvSpPr/>
          <p:nvPr/>
        </p:nvSpPr>
        <p:spPr>
          <a:xfrm>
            <a:off x="6583326" y="2495926"/>
            <a:ext cx="764967" cy="199876"/>
          </a:xfrm>
          <a:prstGeom prst="rightArrow">
            <a:avLst>
              <a:gd name="adj1" fmla="val 50000"/>
              <a:gd name="adj2" fmla="val 86364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Seta para a direita 14"/>
          <p:cNvSpPr/>
          <p:nvPr/>
        </p:nvSpPr>
        <p:spPr>
          <a:xfrm rot="10800000">
            <a:off x="6868634" y="5494685"/>
            <a:ext cx="934629" cy="199876"/>
          </a:xfrm>
          <a:prstGeom prst="rightArrow">
            <a:avLst>
              <a:gd name="adj1" fmla="val 50000"/>
              <a:gd name="adj2" fmla="val 86364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eta para a direita 15"/>
          <p:cNvSpPr/>
          <p:nvPr/>
        </p:nvSpPr>
        <p:spPr>
          <a:xfrm rot="10800000">
            <a:off x="3965552" y="5494685"/>
            <a:ext cx="1173111" cy="199876"/>
          </a:xfrm>
          <a:prstGeom prst="rightArrow">
            <a:avLst>
              <a:gd name="adj1" fmla="val 50000"/>
              <a:gd name="adj2" fmla="val 86364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Seta dobrada 17"/>
          <p:cNvSpPr/>
          <p:nvPr/>
        </p:nvSpPr>
        <p:spPr>
          <a:xfrm rot="5400000">
            <a:off x="9208161" y="2115722"/>
            <a:ext cx="623550" cy="142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2106"/>
                </a:lnTo>
                <a:cubicBezTo>
                  <a:pt x="0" y="1544"/>
                  <a:pt x="1043" y="1088"/>
                  <a:pt x="2329" y="1088"/>
                </a:cubicBezTo>
                <a:lnTo>
                  <a:pt x="14362" y="1088"/>
                </a:lnTo>
                <a:lnTo>
                  <a:pt x="14362" y="0"/>
                </a:lnTo>
                <a:lnTo>
                  <a:pt x="21600" y="1999"/>
                </a:lnTo>
                <a:lnTo>
                  <a:pt x="14362" y="3998"/>
                </a:lnTo>
                <a:lnTo>
                  <a:pt x="14362" y="2910"/>
                </a:lnTo>
                <a:lnTo>
                  <a:pt x="4170" y="2910"/>
                </a:lnTo>
                <a:lnTo>
                  <a:pt x="4170" y="21600"/>
                </a:lnTo>
                <a:close/>
              </a:path>
            </a:pathLst>
          </a:cu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462" name="Agrupar 14"/>
          <p:cNvGrpSpPr/>
          <p:nvPr/>
        </p:nvGrpSpPr>
        <p:grpSpPr>
          <a:xfrm>
            <a:off x="2222187" y="1998328"/>
            <a:ext cx="1808373" cy="1424769"/>
            <a:chOff x="0" y="0"/>
            <a:chExt cx="1808371" cy="1424767"/>
          </a:xfrm>
        </p:grpSpPr>
        <p:pic>
          <p:nvPicPr>
            <p:cNvPr id="460" name="Imagem 15" descr="Imagem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71" y="0"/>
              <a:ext cx="1593430" cy="11950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1" name="CaixaDeTexto 16"/>
            <p:cNvSpPr/>
            <p:nvPr/>
          </p:nvSpPr>
          <p:spPr>
            <a:xfrm>
              <a:off x="0" y="1142827"/>
              <a:ext cx="1808372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/>
              </a:lvl1pPr>
            </a:lstStyle>
            <a:p>
              <a:r>
                <a:t>12-16h à 37 ºC</a:t>
              </a:r>
            </a:p>
          </p:txBody>
        </p:sp>
      </p:grpSp>
      <p:sp>
        <p:nvSpPr>
          <p:cNvPr id="463" name="CaixaDeTexto 17"/>
          <p:cNvSpPr/>
          <p:nvPr/>
        </p:nvSpPr>
        <p:spPr>
          <a:xfrm>
            <a:off x="4783766" y="3870069"/>
            <a:ext cx="185050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75 rpm à 37 ºC por ≈ 4h</a:t>
            </a:r>
          </a:p>
        </p:txBody>
      </p:sp>
      <p:sp>
        <p:nvSpPr>
          <p:cNvPr id="464" name="CaixaDeTexto 18"/>
          <p:cNvSpPr/>
          <p:nvPr/>
        </p:nvSpPr>
        <p:spPr>
          <a:xfrm>
            <a:off x="7161993" y="3411182"/>
            <a:ext cx="180837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Scale up</a:t>
            </a:r>
          </a:p>
        </p:txBody>
      </p:sp>
      <p:sp>
        <p:nvSpPr>
          <p:cNvPr id="465" name="CaixaDeTexto 19"/>
          <p:cNvSpPr/>
          <p:nvPr/>
        </p:nvSpPr>
        <p:spPr>
          <a:xfrm>
            <a:off x="5116383" y="6763691"/>
            <a:ext cx="180837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10.000 x g por 10 min à 4 ºC</a:t>
            </a:r>
          </a:p>
        </p:txBody>
      </p:sp>
      <p:sp>
        <p:nvSpPr>
          <p:cNvPr id="466" name="CaixaDeTexto 20"/>
          <p:cNvSpPr/>
          <p:nvPr/>
        </p:nvSpPr>
        <p:spPr>
          <a:xfrm>
            <a:off x="8023703" y="6783933"/>
            <a:ext cx="196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75 rpm – 30 ºC por 4h</a:t>
            </a:r>
          </a:p>
        </p:txBody>
      </p:sp>
      <p:sp>
        <p:nvSpPr>
          <p:cNvPr id="467" name="Seta dobrada 17"/>
          <p:cNvSpPr/>
          <p:nvPr/>
        </p:nvSpPr>
        <p:spPr>
          <a:xfrm rot="10800000">
            <a:off x="10164909" y="4781025"/>
            <a:ext cx="623550" cy="142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2106"/>
                </a:lnTo>
                <a:cubicBezTo>
                  <a:pt x="0" y="1544"/>
                  <a:pt x="1043" y="1088"/>
                  <a:pt x="2329" y="1088"/>
                </a:cubicBezTo>
                <a:lnTo>
                  <a:pt x="14362" y="1088"/>
                </a:lnTo>
                <a:lnTo>
                  <a:pt x="14362" y="0"/>
                </a:lnTo>
                <a:lnTo>
                  <a:pt x="21600" y="1999"/>
                </a:lnTo>
                <a:lnTo>
                  <a:pt x="14362" y="3998"/>
                </a:lnTo>
                <a:lnTo>
                  <a:pt x="14362" y="2910"/>
                </a:lnTo>
                <a:lnTo>
                  <a:pt x="4170" y="2910"/>
                </a:lnTo>
                <a:lnTo>
                  <a:pt x="4170" y="21600"/>
                </a:lnTo>
                <a:close/>
              </a:path>
            </a:pathLst>
          </a:cu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68" name="Imagem 22" descr="Image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726" y="3207754"/>
            <a:ext cx="1851649" cy="1388736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CaixaDeTexto 23"/>
          <p:cNvSpPr/>
          <p:nvPr/>
        </p:nvSpPr>
        <p:spPr>
          <a:xfrm>
            <a:off x="9508003" y="4516956"/>
            <a:ext cx="1808373" cy="31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OD</a:t>
            </a:r>
            <a:r>
              <a:rPr baseline="-25000"/>
              <a:t>600</a:t>
            </a:r>
            <a:r>
              <a:t> 0,4 – 1,0</a:t>
            </a:r>
          </a:p>
        </p:txBody>
      </p:sp>
      <p:pic>
        <p:nvPicPr>
          <p:cNvPr id="470" name="Imagem 24" descr="Imagem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42395" y="4876791"/>
            <a:ext cx="2242410" cy="1681808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CaixaDeTexto 25"/>
          <p:cNvSpPr/>
          <p:nvPr/>
        </p:nvSpPr>
        <p:spPr>
          <a:xfrm>
            <a:off x="1999302" y="6763691"/>
            <a:ext cx="180837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Pellets armazenados à -20 ºC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Espaço Reservado para Conteúdo 2"/>
          <p:cNvSpPr>
            <a:spLocks noGrp="1"/>
          </p:cNvSpPr>
          <p:nvPr>
            <p:ph type="body" sz="quarter" idx="1"/>
          </p:nvPr>
        </p:nvSpPr>
        <p:spPr>
          <a:xfrm>
            <a:off x="1611124" y="1454851"/>
            <a:ext cx="9999331" cy="726298"/>
          </a:xfrm>
          <a:prstGeom prst="rect">
            <a:avLst/>
          </a:prstGeom>
        </p:spPr>
        <p:txBody>
          <a:bodyPr/>
          <a:lstStyle/>
          <a:p>
            <a:pPr marL="264032" indent="-264032" algn="just" defTabSz="352043">
              <a:lnSpc>
                <a:spcPct val="80000"/>
              </a:lnSpc>
              <a:spcBef>
                <a:spcPts val="700"/>
              </a:spcBef>
              <a:defRPr sz="1848" b="1"/>
            </a:pPr>
            <a:r>
              <a:t>O pellet da cultura será ressuspendido em tampão de lise (50 mM NaH</a:t>
            </a:r>
            <a:r>
              <a:rPr baseline="-22450"/>
              <a:t>2</a:t>
            </a:r>
            <a:r>
              <a:t>PO</a:t>
            </a:r>
            <a:r>
              <a:rPr baseline="-22450"/>
              <a:t>4</a:t>
            </a:r>
            <a:r>
              <a:t>, 300 mM NaCl e 10 mM Imidazol, pH 7.4 com 0,5 mM de PMSF e inibidor de protease 1X);</a:t>
            </a:r>
          </a:p>
        </p:txBody>
      </p:sp>
      <p:sp>
        <p:nvSpPr>
          <p:cNvPr id="474" name="Título 1"/>
          <p:cNvSpPr/>
          <p:nvPr/>
        </p:nvSpPr>
        <p:spPr>
          <a:xfrm>
            <a:off x="874855" y="-701140"/>
            <a:ext cx="10735507" cy="251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39" tIns="48239" rIns="48239" bIns="48239" anchor="ctr">
            <a:normAutofit/>
          </a:bodyPr>
          <a:lstStyle/>
          <a:p>
            <a:pPr algn="ctr">
              <a:lnSpc>
                <a:spcPct val="90000"/>
              </a:lnSpc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Purificação da proteína </a:t>
            </a:r>
            <a:r>
              <a:rPr baseline="-25000"/>
              <a:t>(HSA)</a:t>
            </a:r>
            <a:r>
              <a:t>KIN.(His)</a:t>
            </a:r>
            <a:r>
              <a:rPr baseline="-25000"/>
              <a:t>6</a:t>
            </a:r>
          </a:p>
        </p:txBody>
      </p:sp>
      <p:grpSp>
        <p:nvGrpSpPr>
          <p:cNvPr id="477" name="Agrupar 5"/>
          <p:cNvGrpSpPr/>
          <p:nvPr/>
        </p:nvGrpSpPr>
        <p:grpSpPr>
          <a:xfrm>
            <a:off x="1940580" y="2682152"/>
            <a:ext cx="4510979" cy="2362043"/>
            <a:chOff x="0" y="0"/>
            <a:chExt cx="4510978" cy="2362041"/>
          </a:xfrm>
        </p:grpSpPr>
        <p:pic>
          <p:nvPicPr>
            <p:cNvPr id="475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06388" cy="2362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6" name="CaixaDeTexto 7"/>
            <p:cNvSpPr/>
            <p:nvPr/>
          </p:nvSpPr>
          <p:spPr>
            <a:xfrm>
              <a:off x="2527224" y="498245"/>
              <a:ext cx="1983755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600"/>
              </a:pPr>
              <a:r>
                <a:t>4 minutos no gelo</a:t>
              </a:r>
            </a:p>
            <a:p>
              <a:pPr algn="ctr">
                <a:defRPr sz="1600" b="1"/>
              </a:pPr>
              <a:r>
                <a:t>Pulsos</a:t>
              </a:r>
            </a:p>
            <a:p>
              <a:pPr algn="ctr">
                <a:defRPr sz="1600"/>
              </a:pPr>
              <a:r>
                <a:t> 20 seg On</a:t>
              </a:r>
            </a:p>
            <a:p>
              <a:pPr algn="ctr">
                <a:defRPr sz="1600"/>
              </a:pPr>
              <a:r>
                <a:t> 20 seg Off amplitude de 60%</a:t>
              </a:r>
            </a:p>
          </p:txBody>
        </p:sp>
      </p:grpSp>
      <p:sp>
        <p:nvSpPr>
          <p:cNvPr id="478" name="Seta para a Direita 8"/>
          <p:cNvSpPr/>
          <p:nvPr/>
        </p:nvSpPr>
        <p:spPr>
          <a:xfrm>
            <a:off x="6354536" y="3796605"/>
            <a:ext cx="1253178" cy="2019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81" name="Agrupar 9"/>
          <p:cNvGrpSpPr/>
          <p:nvPr/>
        </p:nvGrpSpPr>
        <p:grpSpPr>
          <a:xfrm>
            <a:off x="7858266" y="2562591"/>
            <a:ext cx="1851025" cy="2884378"/>
            <a:chOff x="0" y="0"/>
            <a:chExt cx="1851024" cy="2884377"/>
          </a:xfrm>
        </p:grpSpPr>
        <p:pic>
          <p:nvPicPr>
            <p:cNvPr id="479" name="Imagem 10" descr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504" y="308503"/>
              <a:ext cx="2468032" cy="185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0" name="CaixaDeTexto 11"/>
            <p:cNvSpPr/>
            <p:nvPr/>
          </p:nvSpPr>
          <p:spPr>
            <a:xfrm>
              <a:off x="21325" y="2411937"/>
              <a:ext cx="1808373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/>
              </a:lvl1pPr>
            </a:lstStyle>
            <a:p>
              <a:r>
                <a:t>10.000 x g por 10 min à 4 ºC</a:t>
              </a:r>
            </a:p>
          </p:txBody>
        </p:sp>
      </p:grpSp>
      <p:grpSp>
        <p:nvGrpSpPr>
          <p:cNvPr id="484" name="Agrupar 12"/>
          <p:cNvGrpSpPr/>
          <p:nvPr/>
        </p:nvGrpSpPr>
        <p:grpSpPr>
          <a:xfrm>
            <a:off x="4641798" y="5011673"/>
            <a:ext cx="1486813" cy="2225752"/>
            <a:chOff x="0" y="0"/>
            <a:chExt cx="1486812" cy="2225751"/>
          </a:xfrm>
        </p:grpSpPr>
        <p:pic>
          <p:nvPicPr>
            <p:cNvPr id="482" name="Imagem 13" descr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29" y="0"/>
              <a:ext cx="1437557" cy="1854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3" name="CaixaDeTexto 14"/>
            <p:cNvSpPr/>
            <p:nvPr/>
          </p:nvSpPr>
          <p:spPr>
            <a:xfrm>
              <a:off x="0" y="1854911"/>
              <a:ext cx="148681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200"/>
              </a:pPr>
              <a:r>
                <a:t>Millex</a:t>
              </a:r>
              <a:r>
                <a:rPr sz="1800" baseline="30000"/>
                <a:t>®</a:t>
              </a:r>
              <a:r>
                <a:t> 0,22 µm</a:t>
              </a:r>
            </a:p>
          </p:txBody>
        </p:sp>
      </p:grpSp>
      <p:sp>
        <p:nvSpPr>
          <p:cNvPr id="485" name="Seta Dobrada para Cima 15"/>
          <p:cNvSpPr/>
          <p:nvPr/>
        </p:nvSpPr>
        <p:spPr>
          <a:xfrm rot="5400000" flipV="1">
            <a:off x="7325474" y="4383476"/>
            <a:ext cx="505769" cy="2796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23"/>
                </a:moveTo>
                <a:lnTo>
                  <a:pt x="13262" y="20623"/>
                </a:lnTo>
                <a:lnTo>
                  <a:pt x="13262" y="901"/>
                </a:lnTo>
                <a:lnTo>
                  <a:pt x="10325" y="901"/>
                </a:lnTo>
                <a:lnTo>
                  <a:pt x="15963" y="0"/>
                </a:lnTo>
                <a:lnTo>
                  <a:pt x="21600" y="901"/>
                </a:lnTo>
                <a:lnTo>
                  <a:pt x="18663" y="901"/>
                </a:lnTo>
                <a:lnTo>
                  <a:pt x="1866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14" y="2883012"/>
            <a:ext cx="3936199" cy="261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21" y="2154350"/>
            <a:ext cx="4851365" cy="3638525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Título 1"/>
          <p:cNvSpPr/>
          <p:nvPr/>
        </p:nvSpPr>
        <p:spPr>
          <a:xfrm>
            <a:off x="874855" y="-701140"/>
            <a:ext cx="10735507" cy="251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39" tIns="48239" rIns="48239" bIns="48239" anchor="ctr">
            <a:normAutofit/>
          </a:bodyPr>
          <a:lstStyle/>
          <a:p>
            <a:pPr algn="ctr">
              <a:lnSpc>
                <a:spcPct val="90000"/>
              </a:lnSpc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Purificação da proteína </a:t>
            </a:r>
            <a:r>
              <a:rPr baseline="-25000"/>
              <a:t>(HSA)</a:t>
            </a:r>
            <a:r>
              <a:t>KIN.(His)</a:t>
            </a:r>
            <a:r>
              <a:rPr baseline="-25000"/>
              <a:t>6</a:t>
            </a:r>
          </a:p>
        </p:txBody>
      </p:sp>
      <p:sp>
        <p:nvSpPr>
          <p:cNvPr id="490" name="CaixaDeTexto 6"/>
          <p:cNvSpPr/>
          <p:nvPr/>
        </p:nvSpPr>
        <p:spPr>
          <a:xfrm>
            <a:off x="8141665" y="5892772"/>
            <a:ext cx="2031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AKTA Purifier, GE</a:t>
            </a:r>
          </a:p>
        </p:txBody>
      </p:sp>
      <p:sp>
        <p:nvSpPr>
          <p:cNvPr id="491" name="CaixaDeTexto 7"/>
          <p:cNvSpPr/>
          <p:nvPr/>
        </p:nvSpPr>
        <p:spPr>
          <a:xfrm>
            <a:off x="3043238" y="5629274"/>
            <a:ext cx="14859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HisTrap, GE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ítulo 1"/>
          <p:cNvSpPr/>
          <p:nvPr/>
        </p:nvSpPr>
        <p:spPr>
          <a:xfrm>
            <a:off x="874855" y="-701140"/>
            <a:ext cx="10735507" cy="251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39" tIns="48239" rIns="48239" bIns="48239" anchor="ctr">
            <a:normAutofit/>
          </a:bodyPr>
          <a:lstStyle/>
          <a:p>
            <a:pPr algn="ctr">
              <a:lnSpc>
                <a:spcPct val="90000"/>
              </a:lnSpc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Purificação da proteína </a:t>
            </a:r>
            <a:r>
              <a:rPr baseline="-25000"/>
              <a:t>(HSA)</a:t>
            </a:r>
            <a:r>
              <a:t>KIN.(His)</a:t>
            </a:r>
            <a:r>
              <a:rPr baseline="-25000"/>
              <a:t>6</a:t>
            </a:r>
          </a:p>
        </p:txBody>
      </p:sp>
      <p:pic>
        <p:nvPicPr>
          <p:cNvPr id="494" name="Imagem 4" descr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22" y="1657350"/>
            <a:ext cx="8351778" cy="369148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Conector de Seta Reta 7"/>
          <p:cNvSpPr/>
          <p:nvPr/>
        </p:nvSpPr>
        <p:spPr>
          <a:xfrm flipV="1">
            <a:off x="4617992" y="3300412"/>
            <a:ext cx="3568747" cy="2628314"/>
          </a:xfrm>
          <a:prstGeom prst="line">
            <a:avLst/>
          </a:prstGeom>
          <a:ln w="57150" cap="rnd">
            <a:solidFill>
              <a:srgbClr val="ACBC9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94" y="5060725"/>
            <a:ext cx="1241132" cy="185487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CaixaDeTexto 9"/>
          <p:cNvSpPr/>
          <p:nvPr/>
        </p:nvSpPr>
        <p:spPr>
          <a:xfrm>
            <a:off x="3255764" y="4706032"/>
            <a:ext cx="14105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Imidazol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3" animBg="1" advAuto="0"/>
      <p:bldP spid="496" grpId="1" animBg="1" advAuto="0"/>
      <p:bldP spid="497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ítulo 1"/>
          <p:cNvSpPr/>
          <p:nvPr/>
        </p:nvSpPr>
        <p:spPr>
          <a:xfrm>
            <a:off x="874855" y="-701140"/>
            <a:ext cx="10735507" cy="251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39" tIns="48239" rIns="48239" bIns="48239" anchor="ctr">
            <a:normAutofit/>
          </a:bodyPr>
          <a:lstStyle/>
          <a:p>
            <a:pPr algn="ctr">
              <a:lnSpc>
                <a:spcPct val="90000"/>
              </a:lnSpc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t>Purificação da proteína </a:t>
            </a:r>
            <a:r>
              <a:rPr baseline="-25000"/>
              <a:t>(HSA)</a:t>
            </a:r>
            <a:r>
              <a:t>KIN.(His)</a:t>
            </a:r>
            <a:r>
              <a:rPr baseline="-25000"/>
              <a:t>6</a:t>
            </a:r>
          </a:p>
        </p:txBody>
      </p:sp>
      <p:pic>
        <p:nvPicPr>
          <p:cNvPr id="500" name="Imagem 4" descr="Imagem 4"/>
          <p:cNvPicPr>
            <a:picLocks noChangeAspect="1"/>
          </p:cNvPicPr>
          <p:nvPr/>
        </p:nvPicPr>
        <p:blipFill>
          <a:blip r:embed="rId2"/>
          <a:srcRect l="10646" t="24401" r="13689" b="24425"/>
          <a:stretch>
            <a:fillRect/>
          </a:stretch>
        </p:blipFill>
        <p:spPr>
          <a:xfrm>
            <a:off x="4086226" y="2298078"/>
            <a:ext cx="5157789" cy="3488363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CaixaDeTexto 6"/>
          <p:cNvSpPr/>
          <p:nvPr/>
        </p:nvSpPr>
        <p:spPr>
          <a:xfrm>
            <a:off x="4243389" y="2000249"/>
            <a:ext cx="51435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 b="1"/>
            </a:lvl1pPr>
          </a:lstStyle>
          <a:p>
            <a:r>
              <a:t>mm</a:t>
            </a:r>
          </a:p>
        </p:txBody>
      </p:sp>
      <p:sp>
        <p:nvSpPr>
          <p:cNvPr id="502" name="Chave Esquerda 7"/>
          <p:cNvSpPr/>
          <p:nvPr/>
        </p:nvSpPr>
        <p:spPr>
          <a:xfrm rot="5400000">
            <a:off x="5785842" y="1445152"/>
            <a:ext cx="324351" cy="121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86"/>
                  <a:pt x="10800" y="21121"/>
                </a:cubicBezTo>
                <a:lnTo>
                  <a:pt x="10800" y="11144"/>
                </a:lnTo>
                <a:cubicBezTo>
                  <a:pt x="10800" y="10880"/>
                  <a:pt x="5965" y="10666"/>
                  <a:pt x="0" y="10666"/>
                </a:cubicBezTo>
                <a:cubicBezTo>
                  <a:pt x="5965" y="10666"/>
                  <a:pt x="10800" y="10451"/>
                  <a:pt x="10800" y="10187"/>
                </a:cubicBezTo>
                <a:lnTo>
                  <a:pt x="10800" y="479"/>
                </a:lnTo>
                <a:cubicBezTo>
                  <a:pt x="10800" y="214"/>
                  <a:pt x="15635" y="0"/>
                  <a:pt x="21600" y="0"/>
                </a:cubicBezTo>
              </a:path>
            </a:pathLst>
          </a:custGeom>
          <a:ln cap="rnd">
            <a:solidFill>
              <a:srgbClr val="4B866E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03" name="CaixaDeTexto 8"/>
          <p:cNvSpPr/>
          <p:nvPr/>
        </p:nvSpPr>
        <p:spPr>
          <a:xfrm>
            <a:off x="4710122" y="1995486"/>
            <a:ext cx="51435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 b="1"/>
            </a:lvl1pPr>
          </a:lstStyle>
          <a:p>
            <a:r>
              <a:t>FT</a:t>
            </a:r>
          </a:p>
        </p:txBody>
      </p:sp>
      <p:sp>
        <p:nvSpPr>
          <p:cNvPr id="504" name="Chave Esquerda 9"/>
          <p:cNvSpPr/>
          <p:nvPr/>
        </p:nvSpPr>
        <p:spPr>
          <a:xfrm rot="5400000">
            <a:off x="7721800" y="961757"/>
            <a:ext cx="305295" cy="2196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88"/>
                  <a:pt x="10800" y="21350"/>
                </a:cubicBezTo>
                <a:lnTo>
                  <a:pt x="10800" y="10916"/>
                </a:lnTo>
                <a:cubicBezTo>
                  <a:pt x="10800" y="10778"/>
                  <a:pt x="5965" y="10666"/>
                  <a:pt x="0" y="10666"/>
                </a:cubicBezTo>
                <a:cubicBezTo>
                  <a:pt x="5965" y="10666"/>
                  <a:pt x="10800" y="10554"/>
                  <a:pt x="10800" y="10415"/>
                </a:cubicBezTo>
                <a:lnTo>
                  <a:pt x="10800" y="250"/>
                </a:lnTo>
                <a:cubicBezTo>
                  <a:pt x="10800" y="112"/>
                  <a:pt x="15635" y="0"/>
                  <a:pt x="21600" y="0"/>
                </a:cubicBezTo>
              </a:path>
            </a:pathLst>
          </a:custGeom>
          <a:ln cap="rnd">
            <a:solidFill>
              <a:srgbClr val="9D2E0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05" name="CaixaDeTexto 10"/>
          <p:cNvSpPr/>
          <p:nvPr/>
        </p:nvSpPr>
        <p:spPr>
          <a:xfrm>
            <a:off x="5673828" y="1631392"/>
            <a:ext cx="60553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 b="1"/>
            </a:lvl1pPr>
          </a:lstStyle>
          <a:p>
            <a:r>
              <a:t>wash</a:t>
            </a:r>
          </a:p>
        </p:txBody>
      </p:sp>
      <p:sp>
        <p:nvSpPr>
          <p:cNvPr id="506" name="CaixaDeTexto 11"/>
          <p:cNvSpPr/>
          <p:nvPr/>
        </p:nvSpPr>
        <p:spPr>
          <a:xfrm>
            <a:off x="7569299" y="1626623"/>
            <a:ext cx="73173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 b="1"/>
            </a:lvl1pPr>
          </a:lstStyle>
          <a:p>
            <a:r>
              <a:t>elution</a:t>
            </a:r>
          </a:p>
        </p:txBody>
      </p:sp>
      <p:sp>
        <p:nvSpPr>
          <p:cNvPr id="507" name="CaixaDeTexto 12"/>
          <p:cNvSpPr/>
          <p:nvPr/>
        </p:nvSpPr>
        <p:spPr>
          <a:xfrm>
            <a:off x="3000370" y="3043234"/>
            <a:ext cx="97155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</a:defRPr>
            </a:lvl1pPr>
          </a:lstStyle>
          <a:p>
            <a:r>
              <a:t>52 kDa</a:t>
            </a:r>
          </a:p>
        </p:txBody>
      </p:sp>
      <p:sp>
        <p:nvSpPr>
          <p:cNvPr id="508" name="Conector de Seta Reta 16"/>
          <p:cNvSpPr/>
          <p:nvPr/>
        </p:nvSpPr>
        <p:spPr>
          <a:xfrm flipV="1">
            <a:off x="3843334" y="3228975"/>
            <a:ext cx="400056" cy="2"/>
          </a:xfrm>
          <a:prstGeom prst="line">
            <a:avLst/>
          </a:prstGeom>
          <a:ln cap="rnd">
            <a:solidFill>
              <a:srgbClr val="9D2E0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ítulo 1"/>
          <p:cNvSpPr>
            <a:spLocks noGrp="1"/>
          </p:cNvSpPr>
          <p:nvPr>
            <p:ph type="title"/>
          </p:nvPr>
        </p:nvSpPr>
        <p:spPr>
          <a:xfrm>
            <a:off x="1712755" y="295423"/>
            <a:ext cx="10270837" cy="1089624"/>
          </a:xfrm>
          <a:prstGeom prst="rect">
            <a:avLst/>
          </a:prstGeom>
        </p:spPr>
        <p:txBody>
          <a:bodyPr/>
          <a:lstStyle/>
          <a:p>
            <a:pPr algn="ctr">
              <a:defRPr sz="3200" b="1"/>
            </a:pPr>
            <a:r>
              <a:t>Proteína KIN</a:t>
            </a:r>
            <a:br/>
            <a:endParaRPr/>
          </a:p>
        </p:txBody>
      </p:sp>
      <p:sp>
        <p:nvSpPr>
          <p:cNvPr id="425" name="Espaço Reservado para Conteúdo 2"/>
          <p:cNvSpPr>
            <a:spLocks noGrp="1"/>
          </p:cNvSpPr>
          <p:nvPr>
            <p:ph type="body" sz="half" idx="1"/>
          </p:nvPr>
        </p:nvSpPr>
        <p:spPr>
          <a:xfrm>
            <a:off x="1713607" y="981904"/>
            <a:ext cx="10488861" cy="1862410"/>
          </a:xfrm>
          <a:prstGeom prst="rect">
            <a:avLst/>
          </a:prstGeom>
        </p:spPr>
        <p:txBody>
          <a:bodyPr/>
          <a:lstStyle/>
          <a:p>
            <a:pPr marL="188595" indent="-188595" defTabSz="251460">
              <a:spcBef>
                <a:spcPts val="500"/>
              </a:spcBef>
              <a:buFont typeface="Arial"/>
              <a:buChar char="•"/>
              <a:defRPr sz="198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proteína KIN foi identificada em 1989 em células de rato a partir da reação cruzada de anticorpos monoespecíficos, dirigidos contra a proteína RecA de </a:t>
            </a:r>
            <a:r>
              <a:rPr i="1"/>
              <a:t>Escherichia coli</a:t>
            </a:r>
            <a:r>
              <a:t>.</a:t>
            </a:r>
          </a:p>
          <a:p>
            <a:pPr marL="188595" indent="-188595" defTabSz="251460">
              <a:spcBef>
                <a:spcPts val="500"/>
              </a:spcBef>
              <a:buFont typeface="Arial"/>
              <a:buChar char="•"/>
              <a:defRPr sz="198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88595" indent="-188595" defTabSz="251460">
              <a:spcBef>
                <a:spcPts val="500"/>
              </a:spcBef>
              <a:buFont typeface="Arial"/>
              <a:buChar char="•"/>
              <a:defRPr sz="198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26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7" y="1721485"/>
            <a:ext cx="6689148" cy="543034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Foi inicialmente denominada como KIN17, mas, posteriormente, recebeu o nome de BTCD (Binding To Curved DNA), ou seja, proteína que se liga à DNAs curvos, encontrados em hotspots de recombinação ilegítima em cromossomos eucarióticos."/>
          <p:cNvSpPr/>
          <p:nvPr/>
        </p:nvSpPr>
        <p:spPr>
          <a:xfrm>
            <a:off x="7349938" y="2505904"/>
            <a:ext cx="4620866" cy="434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Foi inicialmente denominada como KIN17, mas, posteriormente, recebeu o nome de BTCD (Binding To Curved DNA), ou seja, proteína que se liga à DNAs curvos, encontrados em hotspots de recombinação ilegítima em cromossomos eucarióticos.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ítulo 1"/>
          <p:cNvSpPr>
            <a:spLocks noGrp="1"/>
          </p:cNvSpPr>
          <p:nvPr>
            <p:ph type="title"/>
          </p:nvPr>
        </p:nvSpPr>
        <p:spPr>
          <a:xfrm>
            <a:off x="1877651" y="295422"/>
            <a:ext cx="10018578" cy="1351460"/>
          </a:xfrm>
          <a:prstGeom prst="rect">
            <a:avLst/>
          </a:prstGeom>
        </p:spPr>
        <p:txBody>
          <a:bodyPr/>
          <a:lstStyle/>
          <a:p>
            <a:pPr algn="ctr">
              <a:defRPr sz="3200" b="1"/>
            </a:pPr>
            <a:r>
              <a:t>GENE </a:t>
            </a:r>
            <a:r>
              <a:rPr i="1"/>
              <a:t>KIN</a:t>
            </a:r>
            <a:br>
              <a:rPr i="1"/>
            </a:br>
            <a:endParaRPr i="1"/>
          </a:p>
        </p:txBody>
      </p:sp>
      <p:sp>
        <p:nvSpPr>
          <p:cNvPr id="430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291711" y="919495"/>
            <a:ext cx="10594614" cy="5647765"/>
          </a:xfrm>
          <a:prstGeom prst="rect">
            <a:avLst/>
          </a:prstGeom>
        </p:spPr>
        <p:txBody>
          <a:bodyPr/>
          <a:lstStyle/>
          <a:p>
            <a:pPr marL="336042" indent="-336042" algn="just" defTabSz="448055">
              <a:spcBef>
                <a:spcPts val="900"/>
              </a:spcBef>
              <a:buFont typeface="Arial"/>
              <a:buChar char="•"/>
              <a:defRPr sz="235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O gene kin codifica uma proteína nuclear que se liga à ácidos nucleicos, contendo 393 resíduos de aminoácidos. Em humanos, este gene está localizado no braço curto do cromossomo 10.</a:t>
            </a:r>
          </a:p>
          <a:p>
            <a:pPr marL="0" indent="0" algn="just" defTabSz="448055">
              <a:spcBef>
                <a:spcPts val="900"/>
              </a:spcBef>
              <a:buSzTx/>
              <a:buFont typeface="Wingdings 3"/>
              <a:buNone/>
              <a:defRPr sz="2352" b="1">
                <a:latin typeface="Arial"/>
                <a:ea typeface="Arial"/>
                <a:cs typeface="Arial"/>
                <a:sym typeface="Arial"/>
              </a:defRPr>
            </a:pPr>
            <a:r>
              <a:t> 	</a:t>
            </a:r>
            <a:r>
              <a:rPr>
                <a:solidFill>
                  <a:srgbClr val="000000"/>
                </a:solidFill>
              </a:rPr>
              <a:t>O gene KIN é conservado filogeneticamente, indicando atividade funcional em processos biológicos indispensáveis.</a:t>
            </a:r>
          </a:p>
          <a:p>
            <a:pPr marL="336042" indent="-336042" algn="just" defTabSz="448055">
              <a:spcBef>
                <a:spcPts val="900"/>
              </a:spcBef>
              <a:buFont typeface="Arial"/>
              <a:buChar char="•"/>
              <a:defRPr sz="2352" b="1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marL="336042" indent="-336042" algn="just" defTabSz="448055">
              <a:spcBef>
                <a:spcPts val="900"/>
              </a:spcBef>
              <a:buFont typeface="Arial"/>
              <a:buChar char="•"/>
              <a:defRPr sz="2352" b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Em murinos</a:t>
            </a:r>
          </a:p>
          <a:p>
            <a:pPr marL="0" indent="0" algn="just" defTabSz="448055">
              <a:spcBef>
                <a:spcPts val="900"/>
              </a:spcBef>
              <a:buSzTx/>
              <a:buFont typeface="Wingdings 3"/>
              <a:buNone/>
              <a:defRPr sz="2352" b="1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A proteína KIN está associada à cromatina, formando focos de replicação por todo o nucleoplasma, similar àqueles observados com outras proteínas envolvidas no reparo do DNA, na replicação e no splicing de RNA.</a:t>
            </a:r>
          </a:p>
          <a:p>
            <a:pPr marL="0" indent="0" algn="just" defTabSz="448055">
              <a:spcBef>
                <a:spcPts val="900"/>
              </a:spcBef>
              <a:buSzTx/>
              <a:buFont typeface="Wingdings 3"/>
              <a:buNone/>
              <a:defRPr sz="235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Importante para um eficiente reparo e resolução das quebras de fita dupla, ocasionadas por radiação ionizante e pela troca de isotipo de imunoglobulinas pelos linfócitos B.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688259" y="726142"/>
            <a:ext cx="10213778" cy="5943601"/>
          </a:xfrm>
          <a:prstGeom prst="rect">
            <a:avLst/>
          </a:prstGeom>
        </p:spPr>
        <p:txBody>
          <a:bodyPr/>
          <a:lstStyle/>
          <a:p>
            <a:pPr marL="216027" indent="-216027" algn="just" defTabSz="288036">
              <a:spcBef>
                <a:spcPts val="600"/>
              </a:spcBef>
              <a:buFont typeface="Arial"/>
              <a:buChar char="•"/>
              <a:defRPr sz="2268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A proteína KIN é expressa em mamíferos e mostra alta expressão em:</a:t>
            </a:r>
          </a:p>
          <a:p>
            <a:pPr marL="468058" lvl="1" indent="-180022" algn="just" defTabSz="288036">
              <a:spcBef>
                <a:spcPts val="600"/>
              </a:spcBef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Células humanas de músculo esquelético; </a:t>
            </a:r>
          </a:p>
          <a:p>
            <a:pPr marL="468058" lvl="1" indent="-180022" algn="just" defTabSz="288036">
              <a:spcBef>
                <a:spcPts val="600"/>
              </a:spcBef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Coração; </a:t>
            </a:r>
          </a:p>
          <a:p>
            <a:pPr marL="468058" lvl="1" indent="-180022" algn="just" defTabSz="288036">
              <a:spcBef>
                <a:spcPts val="600"/>
              </a:spcBef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Testículos; </a:t>
            </a:r>
          </a:p>
          <a:p>
            <a:pPr marL="468058" lvl="1" indent="-180022" algn="just" defTabSz="288036">
              <a:spcBef>
                <a:spcPts val="600"/>
              </a:spcBef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Células com altas taxas de proliferação, como tumores. </a:t>
            </a:r>
          </a:p>
          <a:p>
            <a:pPr marL="0" indent="0" algn="just" defTabSz="288036">
              <a:spcBef>
                <a:spcPts val="600"/>
              </a:spcBef>
              <a:buSzTx/>
              <a:buFont typeface="Wingdings 3"/>
              <a:buNone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216027" indent="-216027" algn="just" defTabSz="288036">
              <a:spcBef>
                <a:spcPts val="600"/>
              </a:spcBef>
              <a:buFont typeface="Arial"/>
              <a:buChar char="•"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Estes dados apontam que KIN tenha um papel na replicação.</a:t>
            </a:r>
          </a:p>
          <a:p>
            <a:pPr marL="216027" indent="-216027" algn="just" defTabSz="288036">
              <a:spcBef>
                <a:spcPts val="600"/>
              </a:spcBef>
              <a:buFont typeface="Arial"/>
              <a:buChar char="•"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algn="just" defTabSz="288036">
              <a:spcBef>
                <a:spcPts val="600"/>
              </a:spcBef>
              <a:buSzTx/>
              <a:buFont typeface="Wingdings 3"/>
              <a:buNone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Ainda,</a:t>
            </a:r>
          </a:p>
          <a:p>
            <a:pPr marL="216027" indent="-216027" algn="just" defTabSz="288036">
              <a:spcBef>
                <a:spcPts val="600"/>
              </a:spcBef>
              <a:buFont typeface="Arial"/>
              <a:buChar char="•"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	Vem sendo associada as funções de fator de transcrição em bactérias e leveduras;</a:t>
            </a:r>
          </a:p>
          <a:p>
            <a:pPr marL="216027" indent="-216027" algn="just" defTabSz="288036">
              <a:spcBef>
                <a:spcPts val="600"/>
              </a:spcBef>
              <a:buFont typeface="Arial"/>
              <a:buChar char="•"/>
              <a:defRPr sz="226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Reprogramação da expressão gênica global na adaptação de plantas à disponibilidade limitada de cobre, pela interação com a proteína PL7.</a:t>
            </a:r>
          </a:p>
          <a:p>
            <a:pPr marL="0" indent="0" algn="just" defTabSz="288036">
              <a:spcBef>
                <a:spcPts val="600"/>
              </a:spcBef>
              <a:buSzTx/>
              <a:buFont typeface="Wingdings 3"/>
              <a:buNone/>
              <a:defRPr sz="2268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ítulo 1"/>
          <p:cNvSpPr>
            <a:spLocks noGrp="1"/>
          </p:cNvSpPr>
          <p:nvPr>
            <p:ph type="title"/>
          </p:nvPr>
        </p:nvSpPr>
        <p:spPr>
          <a:xfrm>
            <a:off x="4367938" y="308869"/>
            <a:ext cx="2637981" cy="135146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Proteína KIN</a:t>
            </a:r>
          </a:p>
        </p:txBody>
      </p:sp>
      <p:sp>
        <p:nvSpPr>
          <p:cNvPr id="43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836177" y="1452283"/>
            <a:ext cx="8915401" cy="4881282"/>
          </a:xfrm>
          <a:prstGeom prst="rect">
            <a:avLst/>
          </a:prstGeom>
        </p:spPr>
        <p:txBody>
          <a:bodyPr/>
          <a:lstStyle/>
          <a:p>
            <a:pPr marL="205740" indent="-205740" defTabSz="274320">
              <a:spcBef>
                <a:spcPts val="600"/>
              </a:spcBef>
              <a:buFont typeface="Arial"/>
              <a:buChar char="•"/>
              <a:defRPr sz="216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 neurônios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 marL="205740" indent="-205740" algn="just" defTabSz="274320">
              <a:spcBef>
                <a:spcPts val="600"/>
              </a:spcBef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	Existe a evidência de um papel alternativo, ao invés da replicação, já que esses não se dividem mais depois de maduros;</a:t>
            </a:r>
          </a:p>
          <a:p>
            <a:pPr marL="205740" indent="-205740" algn="just" defTabSz="274320">
              <a:spcBef>
                <a:spcPts val="600"/>
              </a:spcBef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5740" indent="-205740" algn="just" defTabSz="274320">
              <a:spcBef>
                <a:spcPts val="600"/>
              </a:spcBef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	Estas células possuem altos níveis de expressão de KIN quando comparadas as outras células do sistema nervoso central;</a:t>
            </a:r>
          </a:p>
          <a:p>
            <a:pPr marL="0" indent="0" defTabSz="274320">
              <a:spcBef>
                <a:spcPts val="600"/>
              </a:spcBef>
              <a:buSzTx/>
              <a:buFont typeface="Wingdings 3"/>
              <a:buNone/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  <a:p>
            <a:pPr marL="205740" indent="-205740" defTabSz="274320">
              <a:spcBef>
                <a:spcPts val="600"/>
              </a:spcBef>
              <a:buFont typeface="Arial"/>
              <a:buChar char="•"/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Estrutura tridimensional</a:t>
            </a:r>
          </a:p>
          <a:p>
            <a:pPr marL="205740" indent="-205740" algn="just" defTabSz="274320">
              <a:spcBef>
                <a:spcPts val="600"/>
              </a:spcBef>
              <a:defRPr sz="21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	A estrutura tridimensional da proteína KIN ainda não foi resolvida por métodos experimentais e nem por modelagem in silico, devido à falta de moldes estruturais para a maioria das sequências, indicando uma estrutura ímpar para essa proteína.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ítulo 1"/>
          <p:cNvSpPr>
            <a:spLocks noGrp="1"/>
          </p:cNvSpPr>
          <p:nvPr>
            <p:ph type="title"/>
          </p:nvPr>
        </p:nvSpPr>
        <p:spPr>
          <a:xfrm>
            <a:off x="4770287" y="107910"/>
            <a:ext cx="2651426" cy="1351460"/>
          </a:xfrm>
          <a:prstGeom prst="rect">
            <a:avLst/>
          </a:prstGeom>
        </p:spPr>
        <p:txBody>
          <a:bodyPr/>
          <a:lstStyle/>
          <a:p>
            <a:pPr algn="ctr"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Proteína KIN</a:t>
            </a:r>
            <a:br/>
            <a:endParaRPr/>
          </a:p>
        </p:txBody>
      </p:sp>
      <p:sp>
        <p:nvSpPr>
          <p:cNvPr id="438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898182" y="2713547"/>
            <a:ext cx="9982251" cy="4321812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 typeface="Wingdings 3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proteína KIN é composta estruturalmente por motivos particulares:</a:t>
            </a:r>
          </a:p>
          <a:p>
            <a:pPr marL="742950" lvl="1" indent="-285750" algn="just"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Um dedo de zinco - interação com DNA e RNA;</a:t>
            </a:r>
          </a:p>
          <a:p>
            <a:pPr marL="742950" lvl="1" indent="-285750" algn="just"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Um domínio de hélice alada (Winged Helix Domain) - geralmente suportam interações com o DNA, mas neste caso, mediam interações proteína-proteína;</a:t>
            </a:r>
          </a:p>
          <a:p>
            <a:pPr marL="742950" lvl="1" indent="-285750" algn="just"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Um domínio homólogo à proteína RecA de E. coli;</a:t>
            </a:r>
          </a:p>
          <a:p>
            <a:pPr marL="742950" lvl="1" indent="-285750" algn="just"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Sinal de localização nuclear (NLS) - assegura a localização nuclear da proteína;</a:t>
            </a:r>
          </a:p>
          <a:p>
            <a:pPr marL="742950" lvl="1" indent="-285750" algn="just"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Um motivo KOW (Kyrpides Ouzouns Woese) - interações proteína-proteína e proteína-RNA. </a:t>
            </a:r>
          </a:p>
        </p:txBody>
      </p:sp>
      <p:pic>
        <p:nvPicPr>
          <p:cNvPr id="4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28" y="694587"/>
            <a:ext cx="7344110" cy="1515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ítulo 1"/>
          <p:cNvSpPr>
            <a:spLocks noGrp="1"/>
          </p:cNvSpPr>
          <p:nvPr>
            <p:ph type="title"/>
          </p:nvPr>
        </p:nvSpPr>
        <p:spPr>
          <a:xfrm>
            <a:off x="4609986" y="322317"/>
            <a:ext cx="2557299" cy="135146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Proteína KIN</a:t>
            </a:r>
          </a:p>
        </p:txBody>
      </p:sp>
      <p:sp>
        <p:nvSpPr>
          <p:cNvPr id="442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809282" y="1673775"/>
            <a:ext cx="10134006" cy="3985741"/>
          </a:xfrm>
          <a:prstGeom prst="rect">
            <a:avLst/>
          </a:prstGeom>
        </p:spPr>
        <p:txBody>
          <a:bodyPr/>
          <a:lstStyle/>
          <a:p>
            <a:pPr marL="212597" indent="-212597" algn="just" defTabSz="283463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Células transfectadas com RNA de interferência contra KIN tendem a apresentar:</a:t>
            </a:r>
          </a:p>
          <a:p>
            <a:pPr marL="460629" lvl="1" indent="-177164" algn="just" defTabSz="283463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Taxa reduzida de síntese de DNA; </a:t>
            </a:r>
          </a:p>
          <a:p>
            <a:pPr marL="460629" lvl="1" indent="-177164" algn="just" defTabSz="283463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Acúmulo na fase S;</a:t>
            </a:r>
          </a:p>
          <a:p>
            <a:pPr marL="460629" lvl="1" indent="-177164" algn="just" defTabSz="283463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Maior sensibilidade à mutagênese.</a:t>
            </a:r>
          </a:p>
          <a:p>
            <a:pPr marL="0" indent="0" algn="just" defTabSz="283463">
              <a:lnSpc>
                <a:spcPct val="90000"/>
              </a:lnSpc>
              <a:spcBef>
                <a:spcPts val="600"/>
              </a:spcBef>
              <a:buSzTx/>
              <a:buFont typeface="Wingdings 3"/>
              <a:buNone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12597" indent="-212597" algn="just" defTabSz="283463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Agentes mutagênicos, como radiação ionizante e a luz ultravioleta, induzem uma resposta tardia da KIN, levando ao aumento da sua expressão e a alteração da localização nuclear.</a:t>
            </a:r>
          </a:p>
          <a:p>
            <a:pPr marL="0" indent="0" algn="just" defTabSz="283463">
              <a:lnSpc>
                <a:spcPct val="90000"/>
              </a:lnSpc>
              <a:spcBef>
                <a:spcPts val="600"/>
              </a:spcBef>
              <a:buSzTx/>
              <a:buFont typeface="Wingdings 3"/>
              <a:buNone/>
              <a:defRPr sz="223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 resposta da proteína induzida por UV é dependente da integridade da maquinaria de reparo.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ítulo 1"/>
          <p:cNvSpPr>
            <a:spLocks noGrp="1"/>
          </p:cNvSpPr>
          <p:nvPr>
            <p:ph type="title"/>
          </p:nvPr>
        </p:nvSpPr>
        <p:spPr>
          <a:xfrm>
            <a:off x="1787133" y="228188"/>
            <a:ext cx="8781378" cy="135145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Expressão Heteróloga</a:t>
            </a:r>
          </a:p>
        </p:txBody>
      </p:sp>
      <p:sp>
        <p:nvSpPr>
          <p:cNvPr id="44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863070" y="1748117"/>
            <a:ext cx="9468496" cy="4778151"/>
          </a:xfrm>
          <a:prstGeom prst="rect">
            <a:avLst/>
          </a:prstGeom>
        </p:spPr>
        <p:txBody>
          <a:bodyPr/>
          <a:lstStyle/>
          <a:p>
            <a:pPr marL="246888" indent="-246888" algn="just" defTabSz="329184">
              <a:lnSpc>
                <a:spcPct val="80000"/>
              </a:lnSpc>
              <a:spcBef>
                <a:spcPts val="700"/>
              </a:spcBef>
              <a:buFont typeface="Arial"/>
              <a:buChar char="•"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expressão hereróloga de uma proteína é a produção de uma determinada proteína de interesse em um organismo ao qual não é encontrada naturalmente;</a:t>
            </a:r>
          </a:p>
          <a:p>
            <a:pPr marL="246888" indent="-246888" algn="just" defTabSz="329184">
              <a:lnSpc>
                <a:spcPct val="80000"/>
              </a:lnSpc>
              <a:spcBef>
                <a:spcPts val="700"/>
              </a:spcBef>
              <a:buFont typeface="Arial"/>
              <a:buChar char="•"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46888" indent="-246888" algn="just" defTabSz="329184">
              <a:lnSpc>
                <a:spcPct val="80000"/>
              </a:lnSpc>
              <a:spcBef>
                <a:spcPts val="700"/>
              </a:spcBef>
              <a:buFont typeface="Arial"/>
              <a:buChar char="•"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gene que codifica tal proteína é colocado no organismo que a produzirá por meio de técnicas de DNA recombinante;</a:t>
            </a:r>
          </a:p>
          <a:p>
            <a:pPr marL="246888" indent="-246888" algn="just" defTabSz="329184">
              <a:lnSpc>
                <a:spcPct val="80000"/>
              </a:lnSpc>
              <a:spcBef>
                <a:spcPts val="700"/>
              </a:spcBef>
              <a:buFont typeface="Arial"/>
              <a:buChar char="•"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46888" indent="-246888" algn="just" defTabSz="329184">
              <a:lnSpc>
                <a:spcPct val="80000"/>
              </a:lnSpc>
              <a:spcBef>
                <a:spcPts val="700"/>
              </a:spcBef>
              <a:buFont typeface="Arial"/>
              <a:buChar char="•"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nosso caso, os vetores de expressão pET23a, foram introduzidos no citoplasma das bactérias E. coli por meio da técnica de transformação por choque térmico.</a:t>
            </a:r>
          </a:p>
          <a:p>
            <a:pPr marL="0" indent="0" algn="just" defTabSz="329184">
              <a:lnSpc>
                <a:spcPct val="80000"/>
              </a:lnSpc>
              <a:spcBef>
                <a:spcPts val="700"/>
              </a:spcBef>
              <a:buSzTx/>
              <a:buFont typeface="Wingdings 3"/>
              <a:buNone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marL="0" indent="0" algn="just" defTabSz="329184">
              <a:lnSpc>
                <a:spcPct val="80000"/>
              </a:lnSpc>
              <a:spcBef>
                <a:spcPts val="700"/>
              </a:spcBef>
              <a:buSzTx/>
              <a:buFont typeface="Wingdings 3"/>
              <a:buNone/>
              <a:defRPr sz="259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ítulo 1"/>
          <p:cNvSpPr>
            <a:spLocks noGrp="1"/>
          </p:cNvSpPr>
          <p:nvPr>
            <p:ph type="title"/>
          </p:nvPr>
        </p:nvSpPr>
        <p:spPr>
          <a:xfrm>
            <a:off x="1708978" y="295422"/>
            <a:ext cx="9972082" cy="90136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Expressão Heteróloga</a:t>
            </a:r>
          </a:p>
        </p:txBody>
      </p:sp>
      <p:sp>
        <p:nvSpPr>
          <p:cNvPr id="448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742046" y="1511557"/>
            <a:ext cx="10113418" cy="5518149"/>
          </a:xfrm>
          <a:prstGeom prst="rect">
            <a:avLst/>
          </a:prstGeom>
        </p:spPr>
        <p:txBody>
          <a:bodyPr/>
          <a:lstStyle/>
          <a:p>
            <a:pPr algn="just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segmento de sistemas de expressão procariótica dominam o mercado em 2017;</a:t>
            </a:r>
          </a:p>
          <a:p>
            <a:pPr algn="just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Espera-se que o mercado de expressão de proteínas atinja USD 2.850,5 milhões em 2022, 72% a mais do que os USD 1.654,0 milhões esperados para 2017;</a:t>
            </a:r>
          </a:p>
          <a:p>
            <a:pPr algn="just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prevalência de doenças crônicas, o aumento das atividades de pesquisa sobre proteínas baseadas em recombinantes e o crescimento das ciências da vida e das indústrias biofarmacêuticas são os principais fatores que impulsionam o crescimento desse mercado;</a:t>
            </a:r>
          </a:p>
          <a:p>
            <a:pPr algn="just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segmento de aplicações terapêuticas mantém a maior participação no mercado. No entanto, espera-se que o segmento de aplicações de pesquisa cresça com a maior taxa de crescimento durante o período de previsão.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acho">
  <a:themeElements>
    <a:clrScheme name="Cach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Cacho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Ca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acho">
  <a:themeElements>
    <a:clrScheme name="Cach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Cacho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Ca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Personalizar</PresentationFormat>
  <Paragraphs>98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Cacho</vt:lpstr>
      <vt:lpstr>Minicurso 3: Expressão heteróloga e purificação da proteína de reparo, KIN</vt:lpstr>
      <vt:lpstr>Proteína KIN </vt:lpstr>
      <vt:lpstr>GENE KIN </vt:lpstr>
      <vt:lpstr>Apresentação do PowerPoint</vt:lpstr>
      <vt:lpstr>Proteína KIN</vt:lpstr>
      <vt:lpstr>Proteína KIN </vt:lpstr>
      <vt:lpstr>Proteína KIN</vt:lpstr>
      <vt:lpstr>Expressão Heteróloga</vt:lpstr>
      <vt:lpstr>Expressão Heteróloga</vt:lpstr>
      <vt:lpstr>Expressão da Proteína HSAKIN(His)6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Minicurso 3: Expressão heteróloga e purificação da proteína de reparo, KIN</dc:title>
  <dc:creator>PBC</dc:creator>
  <cp:lastModifiedBy>PBC</cp:lastModifiedBy>
  <cp:revision>2</cp:revision>
  <dcterms:modified xsi:type="dcterms:W3CDTF">2021-11-10T19:08:36Z</dcterms:modified>
</cp:coreProperties>
</file>