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8800425" cy="43200638"/>
  <p:notesSz cx="6858000" cy="9144000"/>
  <p:embeddedFontLst>
    <p:embeddedFont>
      <p:font typeface="Arial Bold" panose="020B0604020202020204" charset="0"/>
      <p:regular r:id="rId3"/>
    </p:embeddedFont>
  </p:embeddedFontLst>
  <p:defaultTextStyle>
    <a:defPPr>
      <a:defRPr lang="en-US"/>
    </a:defPPr>
    <a:lvl1pPr marL="0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1pPr>
    <a:lvl2pPr marL="1145643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2pPr>
    <a:lvl3pPr marL="2291290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3pPr>
    <a:lvl4pPr marL="3436942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4pPr>
    <a:lvl5pPr marL="4582585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5pPr>
    <a:lvl6pPr marL="5728228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6pPr>
    <a:lvl7pPr marL="6873876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7pPr>
    <a:lvl8pPr marL="8019519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8pPr>
    <a:lvl9pPr marL="9165171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2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6" d="100"/>
          <a:sy n="26" d="100"/>
        </p:scale>
        <p:origin x="1483" y="-2146"/>
      </p:cViewPr>
      <p:guideLst>
        <p:guide orient="horz" pos="5102"/>
        <p:guide pos="4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E67A65-702B-D5CD-5AEB-0D771B334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" y="43532"/>
            <a:ext cx="28750367" cy="43113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95295" rtl="0" eaLnBrk="1" latinLnBrk="0" hangingPunct="1">
        <a:spcBef>
          <a:spcPct val="0"/>
        </a:spcBef>
        <a:buNone/>
        <a:defRPr sz="23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5" indent="-185735" algn="l" defTabSz="495295" rtl="0" eaLnBrk="1" latinLnBrk="0" hangingPunct="1">
        <a:spcBef>
          <a:spcPct val="20000"/>
        </a:spcBef>
        <a:buFont typeface="Arial" pitchFamily="34" charset="0"/>
        <a:buChar char="•"/>
        <a:defRPr sz="1734" kern="1200">
          <a:solidFill>
            <a:schemeClr val="tx1"/>
          </a:solidFill>
          <a:latin typeface="+mn-lt"/>
          <a:ea typeface="+mn-ea"/>
          <a:cs typeface="+mn-cs"/>
        </a:defRPr>
      </a:lvl1pPr>
      <a:lvl2pPr marL="402427" indent="-154779" algn="l" defTabSz="495295" rtl="0" eaLnBrk="1" latinLnBrk="0" hangingPunct="1">
        <a:spcBef>
          <a:spcPct val="20000"/>
        </a:spcBef>
        <a:buFont typeface="Arial" pitchFamily="34" charset="0"/>
        <a:buChar char="–"/>
        <a:defRPr sz="1516" kern="1200">
          <a:solidFill>
            <a:schemeClr val="tx1"/>
          </a:solidFill>
          <a:latin typeface="+mn-lt"/>
          <a:ea typeface="+mn-ea"/>
          <a:cs typeface="+mn-cs"/>
        </a:defRPr>
      </a:lvl2pPr>
      <a:lvl3pPr marL="619118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766" indent="-123824" algn="l" defTabSz="495295" rtl="0" eaLnBrk="1" latinLnBrk="0" hangingPunct="1">
        <a:spcBef>
          <a:spcPct val="20000"/>
        </a:spcBef>
        <a:buFont typeface="Arial" pitchFamily="34" charset="0"/>
        <a:buChar char="–"/>
        <a:defRPr sz="1084" kern="1200">
          <a:solidFill>
            <a:schemeClr val="tx1"/>
          </a:solidFill>
          <a:latin typeface="+mn-lt"/>
          <a:ea typeface="+mn-ea"/>
          <a:cs typeface="+mn-cs"/>
        </a:defRPr>
      </a:lvl4pPr>
      <a:lvl5pPr marL="1114413" indent="-123824" algn="l" defTabSz="495295" rtl="0" eaLnBrk="1" latinLnBrk="0" hangingPunct="1">
        <a:spcBef>
          <a:spcPct val="20000"/>
        </a:spcBef>
        <a:buFont typeface="Arial" pitchFamily="34" charset="0"/>
        <a:buChar char="»"/>
        <a:defRPr sz="1084" kern="1200">
          <a:solidFill>
            <a:schemeClr val="tx1"/>
          </a:solidFill>
          <a:latin typeface="+mn-lt"/>
          <a:ea typeface="+mn-ea"/>
          <a:cs typeface="+mn-cs"/>
        </a:defRPr>
      </a:lvl5pPr>
      <a:lvl6pPr marL="1362060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6pPr>
      <a:lvl7pPr marL="1609707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7pPr>
      <a:lvl8pPr marL="1857354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8pPr>
      <a:lvl9pPr marL="2105002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47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295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42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589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236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884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530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178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11776716" y="20726760"/>
            <a:ext cx="2605966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50"/>
              </a:lnSpc>
            </a:pPr>
            <a:endParaRPr lang="en-US" sz="6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650"/>
              </a:lnSpc>
            </a:pPr>
            <a:endParaRPr lang="en-US" sz="6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17612" y="7579519"/>
            <a:ext cx="26365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000" b="0" i="0" u="none" strike="noStrike" baseline="0" dirty="0">
                <a:latin typeface="Arial Bold" panose="020B0604020202020204" charset="0"/>
                <a:cs typeface="Arial Bold" panose="020B0604020202020204" charset="0"/>
              </a:rPr>
              <a:t>IDENTIDADE NACIONAL NO INÍCIO DO SÉCULO XX NA PERSPECTIVA DE EUCLIDES DA CUNHA</a:t>
            </a:r>
            <a:endParaRPr lang="en-US" sz="4000" b="1" dirty="0">
              <a:solidFill>
                <a:srgbClr val="000000"/>
              </a:solidFill>
              <a:latin typeface="Arial Bold" panose="020B0604020202020204" charset="0"/>
              <a:ea typeface="Arial Bold"/>
              <a:cs typeface="Arial Bold" panose="020B0604020202020204" charset="0"/>
              <a:sym typeface="Arial Bold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BIFFE, Lucas 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GRADUADO EM HISTÓRIA (UEM)</a:t>
            </a:r>
            <a:endParaRPr lang="en-US" sz="40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31264" y="14266463"/>
            <a:ext cx="2029968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b="1" dirty="0">
                <a:solidFill>
                  <a:srgbClr val="263C6C"/>
                </a:solidFill>
                <a:latin typeface="Arial Bold"/>
                <a:ea typeface="Arial Bold"/>
                <a:cs typeface="Arial Bold"/>
                <a:sym typeface="Arial Bold"/>
              </a:rPr>
              <a:t>PALAVRAS-CHAVE: </a:t>
            </a:r>
            <a:r>
              <a:rPr lang="pt-BR" sz="4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Discurso; Euclides da Cunha; Identidade Nacional.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800" b="1" dirty="0">
              <a:solidFill>
                <a:srgbClr val="263C6C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/>
            <a:endParaRPr lang="en-US" sz="4800" b="1" dirty="0">
              <a:solidFill>
                <a:srgbClr val="263C6C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A930CCD6-5DB9-2CCC-52A8-CC8D27675A4C}"/>
              </a:ext>
            </a:extLst>
          </p:cNvPr>
          <p:cNvSpPr txBox="1"/>
          <p:nvPr/>
        </p:nvSpPr>
        <p:spPr>
          <a:xfrm>
            <a:off x="1185544" y="17180719"/>
            <a:ext cx="1275746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Em 1902, era lançado no Rio de Janeiro uma das mais celebres obras da literatura brasileira, que ficou enraizada no imaginário popular desde seu lançamento, </a:t>
            </a:r>
            <a:r>
              <a:rPr lang="pt-BR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Os Sertões: Campanha de Canudos</a:t>
            </a:r>
            <a:r>
              <a:rPr lang="pt-BR" sz="3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de Euclides da Cunha. Com um pouco mais de seiscentas páginas, o escritor detalha a cobertura da Guerra de Canudos, um dos maiores conflitos bélicos do Brasil, envolvendo diretamente as forças armadas brasileiras e o montante de Antônio Conselheiro do Arraial de Belo Monte, popularmente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conhecido como Canudos, entre os anos de 1896 e 1897, de forma a analisar os componentes geográficos e sociais do sertão baiano. Hoje, a obra pré-moderna situa-se ainda como uma das principais fontes de historiadores sobre o conflito de Canudos, embora estudos historiográficos recentes tenham abandonado diversas abordagens deterministas do engenheiro, em relação às origens do conflito. 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Euclides construiu e contribuiu para novas concepções para a construção da identidade nacional brasileira, através de suas qualidades estilísticas e científicas (Borges, 2007). Desse modo, analisaremos mais de perto sua obra de modo a contribuir aos estudos sobre formações nacionais e culturais do continente americano.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9B964E08-825D-67B7-F0DD-243CED69F7D2}"/>
              </a:ext>
            </a:extLst>
          </p:cNvPr>
          <p:cNvSpPr txBox="1">
            <a:spLocks/>
          </p:cNvSpPr>
          <p:nvPr/>
        </p:nvSpPr>
        <p:spPr>
          <a:xfrm>
            <a:off x="15306736" y="36840319"/>
            <a:ext cx="123764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ABREU, Regina.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 enigma de Os Sertões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Rio de Janeiro: Funarte: Rocco, 1998.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BORGES.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Dain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A identidade fraturada do Brasil na visão de Euclides da Cunha. In: LAUERHASS; NAVA. Ludwig; Carmen (organizadores).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Brasil: uma identidade em construção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/ [tradução Cid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Knipel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Roberto Espinosa] - São Paulo: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Atica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39-54, 2007.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2BDC0A-657B-F48F-5C32-5A5D0CFCB3F7}"/>
              </a:ext>
            </a:extLst>
          </p:cNvPr>
          <p:cNvSpPr txBox="1"/>
          <p:nvPr/>
        </p:nvSpPr>
        <p:spPr>
          <a:xfrm>
            <a:off x="15306737" y="17180719"/>
            <a:ext cx="12376468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Em </a:t>
            </a: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Os Sertões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(1902), Euclides da Cunha questiona aspectos fundantes de seu pensamento e tece diversas críticas na forma como a República conduziu a campanha, de modo a reproduzir a barbárie novamente, tão criticada e tão intrinsecamente ligada aos jagunços no passado (Holanda, 2008). Em suma, assume-se que há uma "discordância absoluta e radical entre as cidades da costa e as malocas de telhado interior, que desequilibra tanto o ritmo de nosso desenvolvimento evolutivo e perturba deploravelmente a unidade nacional" (Cunha, 2014). 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Assim, Euclides buscou romper com uma imagem folclórica exposta por seus parceiros escritores românticos, como Coelho Neto, em relação aos sertanejos. Vemos em </a:t>
            </a: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Os Sertões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a denúncia de uma tragédia, o resultado do abandono estatal perante os sertanejos. O jornalista compreende Canudos como revolta de cidadãos brasileiros que foram excluídos de um projeto de "modernização". Compreendemos então, </a:t>
            </a: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Os Sertões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como denúncia de uma tragédia; uma denúncia do desconhecimento do governo para com o seu próprio povo. No final das contas, o próprio escritor reconhece: "O sertanejo defendia o lar invadido, nada mais" (Cunha, 2014).</a:t>
            </a:r>
          </a:p>
          <a:p>
            <a:pPr algn="just"/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3F60E8-A02C-B450-46D6-DDAC71BB54DE}"/>
              </a:ext>
            </a:extLst>
          </p:cNvPr>
          <p:cNvSpPr txBox="1"/>
          <p:nvPr/>
        </p:nvSpPr>
        <p:spPr>
          <a:xfrm>
            <a:off x="1185544" y="28534519"/>
            <a:ext cx="12757468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O presente projeto propõe analisar o discurso de Euclides da Cunha perante aos eventos do arraial de Canudos, tendo em vista sua importância para a construção da memória sobre o ocorrido, atuando como principal voz. Sob perspectiva da História Política Renovada, analisaremos o discurso do escritor através de fontes e bibliografias que concedem novas abordagens no tocante a construção e análise das significações feitas pelo referido, com ênfase teórica em autores como Michel Foucault e René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Rémond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O presente trabalho apoiou-se através de metodologia qualitativa, utilizando-se de fontes primárias e secundárias para a construção do texto. Destaca-se a obra Os Sertões de1902 e suas contribuições ao jornal </a:t>
            </a: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O Estado de São Paulo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no ano de 1897, reunidas e compiladas na obra </a:t>
            </a: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Canudos: Diário de expedição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como fontes primárias, sendo essenciais para a elaboração do projeto e compondo como principal material de referência deste estudo. Como aporte teórico, foram empregadas contribuições da Historia Politica Renovada em que incorporam-se novas dimensões e objetos de estudos neste ramo da historiografia, em especial, novas contribuições sobre o poder e suas outras modalidades.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F45ED5-AF91-E7D5-EDB0-FE852D27C77F}"/>
              </a:ext>
            </a:extLst>
          </p:cNvPr>
          <p:cNvSpPr txBox="1"/>
          <p:nvPr/>
        </p:nvSpPr>
        <p:spPr>
          <a:xfrm>
            <a:off x="15306736" y="28839319"/>
            <a:ext cx="1237646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A escrita de Euclides da Cunha, seja em seus ensaios ou em obras literárias, esteve intrinsecamente ligadas aos ideais republicanos e cientificistas, isto é, atreladas às concepções deterministas de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Gumplowicz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Taine. Contudo, ao analisar Os Sertões, é perceptível a construção de uma nova delimitação da identidade nacional através da figura do sertanejo </a:t>
            </a: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jagunço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Ao analisarmos as contribuições do romantismo regionalista literário para a identidade nacional, concluímos que Euclides optou por uma mudança de perspectiva, pois, ao invés de glorificar a nação e o novo regime republicano, como haviam feito diversos autores da época, o escritor procurou denunciar violência exercida pelas forças republicanas, tecendo críticas diretas ao novo regime, mesmo que ainda compactua-se com a República.</a:t>
            </a:r>
            <a:endParaRPr lang="pt-BR" sz="3600" dirty="0"/>
          </a:p>
          <a:p>
            <a:pPr algn="just"/>
            <a:endParaRPr lang="pt-BR" sz="3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2B70E4-ADB7-DDDC-0662-D6EF4635A3E1}"/>
              </a:ext>
            </a:extLst>
          </p:cNvPr>
          <p:cNvSpPr txBox="1"/>
          <p:nvPr/>
        </p:nvSpPr>
        <p:spPr>
          <a:xfrm>
            <a:off x="1185544" y="11694319"/>
            <a:ext cx="26427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 presente proposta de comunicação, objetiva estudar e compreender o discurso do escritor Euclides da Cunha em relação aos povos sertanejos do interior da Bahia no início do século XX e sua perspectiva de identidade nacional fraturada, contida em seu </a:t>
            </a:r>
            <a:r>
              <a:rPr lang="pt-BR" sz="32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magnum</a:t>
            </a:r>
            <a:r>
              <a:rPr lang="pt-BR" sz="32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opus</a:t>
            </a:r>
            <a:r>
              <a:rPr lang="pt-BR" sz="3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Os Sertões (1902). Dando seguimento as pesquisas realizadas durante a 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niciação </a:t>
            </a:r>
            <a:r>
              <a:rPr lang="pt-BR" sz="3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científica, a comunicação deste projeto buscar dialogar e contribuir com os estudos relacionados a formação e criação de identidades nacionais e culturais no continente americano.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936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Arial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XXIX SEMANA DE HISTÓRIA DA UEM</dc:title>
  <dc:creator>Davi Talizan</dc:creator>
  <cp:lastModifiedBy>Lucasss Biffs</cp:lastModifiedBy>
  <cp:revision>17</cp:revision>
  <cp:lastPrinted>2026-05-13T19:02:56Z</cp:lastPrinted>
  <dcterms:created xsi:type="dcterms:W3CDTF">2006-08-16T00:00:00Z</dcterms:created>
  <dcterms:modified xsi:type="dcterms:W3CDTF">2026-05-13T19:13:30Z</dcterms:modified>
  <dc:identifier>DAHEUsfWGLc</dc:identifier>
</cp:coreProperties>
</file>